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5230" y="-297544"/>
            <a:ext cx="10561812" cy="188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11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audio" Target="../media/media4.m4a"/><Relationship Id="rId16" Type="http://schemas.openxmlformats.org/officeDocument/2006/relationships/image" Target="../media/image34.png"/><Relationship Id="rId20" Type="http://schemas.openxmlformats.org/officeDocument/2006/relationships/image" Target="../media/image10.png"/><Relationship Id="rId1" Type="http://schemas.microsoft.com/office/2007/relationships/media" Target="../media/media4.m4a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0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0" Type="http://schemas.openxmlformats.org/officeDocument/2006/relationships/image" Target="../media/image4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72200"/>
              <a:ext cx="7434096" cy="4114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070" y="0"/>
              <a:ext cx="4829174" cy="14010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61481" y="0"/>
              <a:ext cx="4126518" cy="411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33815"/>
              <a:ext cx="3561239" cy="172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1689" y="8426785"/>
              <a:ext cx="4733925" cy="1860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839" y="2057400"/>
              <a:ext cx="11231879" cy="30114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3507" y="1795879"/>
              <a:ext cx="8075860" cy="849112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52600" y="3886051"/>
            <a:ext cx="8328947" cy="3279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85"/>
              </a:spcBef>
            </a:pPr>
            <a:r>
              <a:rPr sz="8450" spc="-480" dirty="0">
                <a:latin typeface="Tahoma"/>
                <a:cs typeface="Tahoma"/>
              </a:rPr>
              <a:t>NEXT</a:t>
            </a:r>
            <a:r>
              <a:rPr sz="8450" spc="-85" dirty="0">
                <a:latin typeface="Tahoma"/>
                <a:cs typeface="Tahoma"/>
              </a:rPr>
              <a:t> </a:t>
            </a:r>
            <a:r>
              <a:rPr sz="8450" spc="-1465" dirty="0">
                <a:latin typeface="Tahoma"/>
                <a:cs typeface="Tahoma"/>
              </a:rPr>
              <a:t>WORD </a:t>
            </a:r>
            <a:r>
              <a:rPr sz="8450" spc="-890" dirty="0">
                <a:latin typeface="Tahoma"/>
                <a:cs typeface="Tahoma"/>
              </a:rPr>
              <a:t>PREDICTION</a:t>
            </a:r>
            <a:r>
              <a:rPr sz="8450" spc="-85" dirty="0">
                <a:latin typeface="Tahoma"/>
                <a:cs typeface="Tahoma"/>
              </a:rPr>
              <a:t> </a:t>
            </a:r>
            <a:r>
              <a:rPr sz="8450" spc="-1015" dirty="0">
                <a:latin typeface="Tahoma"/>
                <a:cs typeface="Tahoma"/>
              </a:rPr>
              <a:t>MODEL</a:t>
            </a:r>
            <a:br>
              <a:rPr lang="en-IN" sz="8450" spc="-1015" dirty="0">
                <a:latin typeface="Tahoma"/>
                <a:cs typeface="Tahoma"/>
              </a:rPr>
            </a:br>
            <a:endParaRPr sz="1400" dirty="0">
              <a:latin typeface="Tahoma"/>
              <a:cs typeface="Tahom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C83B0-A326-11E4-7082-54D293109037}"/>
              </a:ext>
            </a:extLst>
          </p:cNvPr>
          <p:cNvSpPr txBox="1"/>
          <p:nvPr/>
        </p:nvSpPr>
        <p:spPr>
          <a:xfrm>
            <a:off x="1839376" y="6897474"/>
            <a:ext cx="8328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TEAM MEMBERS :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SHRIYA (RA2111026010345)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MOHITH VINAYAK KODALI (RA2111026010358)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ACDA83C-8BBB-A31B-158E-6493FF579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"/>
    </mc:Choice>
    <mc:Fallback xmlns="">
      <p:transition spd="slow" advTm="1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174" y="1199556"/>
            <a:ext cx="17211674" cy="8191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358" y="605090"/>
            <a:ext cx="5867399" cy="88868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1270" y="605090"/>
            <a:ext cx="9134475" cy="8886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701" y="180603"/>
            <a:ext cx="11001374" cy="4591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8493" y="4894899"/>
            <a:ext cx="11953874" cy="52292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10" y="1675668"/>
            <a:ext cx="16230599" cy="8067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80455">
              <a:lnSpc>
                <a:spcPct val="100000"/>
              </a:lnSpc>
              <a:spcBef>
                <a:spcPts val="95"/>
              </a:spcBef>
            </a:pPr>
            <a:r>
              <a:rPr lang="en-IN" spc="-2810" dirty="0"/>
              <a:t>R   e   s   u   l   t</a:t>
            </a:r>
            <a:endParaRPr spc="-28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913350" cy="10287000"/>
            <a:chOff x="0" y="0"/>
            <a:chExt cx="17913350" cy="1028700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914022" cy="5734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145" y="1213800"/>
              <a:ext cx="14684572" cy="78502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50718" y="4257922"/>
              <a:ext cx="2962274" cy="60290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672021"/>
              <a:ext cx="4064933" cy="26149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5200" y="0"/>
              <a:ext cx="11256263" cy="51602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35271" y="3470945"/>
            <a:ext cx="12798425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36100"/>
              </a:lnSpc>
              <a:spcBef>
                <a:spcPts val="95"/>
              </a:spcBef>
            </a:pP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conclusion,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next-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prediction,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NLP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deep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learning,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now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pivotal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sz="22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2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completion,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auto-correction,</a:t>
            </a:r>
            <a:r>
              <a:rPr sz="22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chatbots.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While</a:t>
            </a:r>
            <a:r>
              <a:rPr sz="22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deep</a:t>
            </a:r>
            <a:r>
              <a:rPr sz="22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 </a:t>
            </a:r>
            <a:r>
              <a:rPr sz="22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advancements</a:t>
            </a:r>
            <a:r>
              <a:rPr sz="22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boosted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capturing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intricate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relationships, </a:t>
            </a: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challenges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acquisition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computational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efficiency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persist.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Proposed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solutions </a:t>
            </a:r>
            <a:r>
              <a:rPr sz="2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transfer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pruning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aim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mitigate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challenges,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while</a:t>
            </a:r>
            <a:r>
              <a:rPr sz="22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future </a:t>
            </a:r>
            <a:r>
              <a:rPr sz="22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enhancements</a:t>
            </a:r>
            <a:r>
              <a:rPr sz="22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involve</a:t>
            </a:r>
            <a:r>
              <a:rPr sz="22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integrating</a:t>
            </a:r>
            <a:r>
              <a:rPr sz="22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domain-</a:t>
            </a: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specific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prioritizing </a:t>
            </a:r>
            <a:r>
              <a:rPr sz="2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explainability.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Overall,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ongoing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advancements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promise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continued</a:t>
            </a:r>
            <a:r>
              <a:rPr sz="22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progress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 and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efficiency,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shaping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natural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2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processing.</a:t>
            </a:r>
            <a:endParaRPr sz="225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41741" y="0"/>
            <a:ext cx="4346258" cy="269363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14FC4B1-8363-97E3-96E0-57359C180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3"/>
    </mc:Choice>
    <mc:Fallback xmlns="">
      <p:transition spd="slow" advTm="26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5268" y="5958444"/>
            <a:ext cx="38100" cy="4328795"/>
          </a:xfrm>
          <a:custGeom>
            <a:avLst/>
            <a:gdLst/>
            <a:ahLst/>
            <a:cxnLst/>
            <a:rect l="l" t="t" r="r" b="b"/>
            <a:pathLst>
              <a:path w="38100" h="4328795">
                <a:moveTo>
                  <a:pt x="38099" y="0"/>
                </a:moveTo>
                <a:lnTo>
                  <a:pt x="38100" y="4328555"/>
                </a:lnTo>
                <a:lnTo>
                  <a:pt x="0" y="4328555"/>
                </a:lnTo>
                <a:lnTo>
                  <a:pt x="0" y="0"/>
                </a:lnTo>
                <a:lnTo>
                  <a:pt x="38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368" y="0"/>
            <a:ext cx="38100" cy="2573020"/>
          </a:xfrm>
          <a:custGeom>
            <a:avLst/>
            <a:gdLst/>
            <a:ahLst/>
            <a:cxnLst/>
            <a:rect l="l" t="t" r="r" b="b"/>
            <a:pathLst>
              <a:path w="38100" h="2573020">
                <a:moveTo>
                  <a:pt x="0" y="0"/>
                </a:moveTo>
                <a:lnTo>
                  <a:pt x="38099" y="0"/>
                </a:lnTo>
                <a:lnTo>
                  <a:pt x="38100" y="2572841"/>
                </a:lnTo>
                <a:lnTo>
                  <a:pt x="0" y="2572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8091" y="0"/>
            <a:ext cx="8079907" cy="46408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07732"/>
              <a:ext cx="8014778" cy="47792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2816"/>
              <a:ext cx="12426695" cy="79065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1550638"/>
              <a:ext cx="8000999" cy="8067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317809"/>
              <a:ext cx="4052378" cy="29691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71513" y="0"/>
              <a:ext cx="3516485" cy="2137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290996"/>
            <a:ext cx="4827846" cy="25050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259278" y="1028679"/>
            <a:ext cx="0" cy="5786755"/>
          </a:xfrm>
          <a:custGeom>
            <a:avLst/>
            <a:gdLst/>
            <a:ahLst/>
            <a:cxnLst/>
            <a:rect l="l" t="t" r="r" b="b"/>
            <a:pathLst>
              <a:path h="5786755">
                <a:moveTo>
                  <a:pt x="0" y="5786478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631" y="0"/>
            <a:ext cx="16717644" cy="10287000"/>
            <a:chOff x="1028631" y="0"/>
            <a:chExt cx="16717644" cy="10287000"/>
          </a:xfrm>
        </p:grpSpPr>
        <p:sp>
          <p:nvSpPr>
            <p:cNvPr id="6" name="object 6"/>
            <p:cNvSpPr/>
            <p:nvPr/>
          </p:nvSpPr>
          <p:spPr>
            <a:xfrm>
              <a:off x="1047681" y="4234133"/>
              <a:ext cx="0" cy="5006340"/>
            </a:xfrm>
            <a:custGeom>
              <a:avLst/>
              <a:gdLst/>
              <a:ahLst/>
              <a:cxnLst/>
              <a:rect l="l" t="t" r="r" b="b"/>
              <a:pathLst>
                <a:path h="5006340">
                  <a:moveTo>
                    <a:pt x="0" y="500626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699" y="9221418"/>
              <a:ext cx="9897745" cy="0"/>
            </a:xfrm>
            <a:custGeom>
              <a:avLst/>
              <a:gdLst/>
              <a:ahLst/>
              <a:cxnLst/>
              <a:rect l="l" t="t" r="r" b="b"/>
              <a:pathLst>
                <a:path w="9897745">
                  <a:moveTo>
                    <a:pt x="0" y="0"/>
                  </a:moveTo>
                  <a:lnTo>
                    <a:pt x="989723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5931" y="5660309"/>
              <a:ext cx="6819899" cy="46266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0543" y="0"/>
              <a:ext cx="7830311" cy="57942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0737" y="4588944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0737" y="5131869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5674794"/>
              <a:ext cx="133350" cy="133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6217719"/>
              <a:ext cx="133350" cy="1333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0737" y="6760644"/>
              <a:ext cx="133350" cy="1333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7303569"/>
              <a:ext cx="133350" cy="133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7846494"/>
              <a:ext cx="133350" cy="1333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8389419"/>
              <a:ext cx="133350" cy="133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0737" y="8932343"/>
              <a:ext cx="133350" cy="1333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4835" y="4311068"/>
            <a:ext cx="5596255" cy="4911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31060">
              <a:lnSpc>
                <a:spcPct val="116799"/>
              </a:lnSpc>
              <a:spcBef>
                <a:spcPts val="95"/>
              </a:spcBef>
            </a:pP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Introduction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3050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Objectives</a:t>
            </a:r>
            <a:endParaRPr sz="3050">
              <a:latin typeface="Trebuchet MS"/>
              <a:cs typeface="Trebuchet MS"/>
            </a:endParaRPr>
          </a:p>
          <a:p>
            <a:pPr marL="12700" marR="717550">
              <a:lnSpc>
                <a:spcPct val="116799"/>
              </a:lnSpc>
            </a:pPr>
            <a:r>
              <a:rPr sz="3050" spc="145" dirty="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Architecture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Methodology</a:t>
            </a:r>
            <a:r>
              <a:rPr sz="3050" spc="7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Libraries</a:t>
            </a:r>
            <a:endParaRPr sz="3050">
              <a:latin typeface="Lucida Sans Unicode"/>
              <a:cs typeface="Lucida Sans Unicode"/>
            </a:endParaRPr>
          </a:p>
          <a:p>
            <a:pPr marL="12700" marR="5080">
              <a:lnSpc>
                <a:spcPct val="116799"/>
              </a:lnSpc>
            </a:pPr>
            <a:r>
              <a:rPr sz="30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Callbacks</a:t>
            </a:r>
            <a:r>
              <a:rPr sz="30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</a:t>
            </a:r>
            <a:r>
              <a:rPr sz="30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Model </a:t>
            </a:r>
            <a:r>
              <a:rPr sz="3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Implementation</a:t>
            </a:r>
            <a:endParaRPr sz="3050">
              <a:latin typeface="Lucida Sans Unicode"/>
              <a:cs typeface="Lucida Sans Unicode"/>
            </a:endParaRPr>
          </a:p>
          <a:p>
            <a:pPr marL="12700" marR="3401695">
              <a:lnSpc>
                <a:spcPct val="116799"/>
              </a:lnSpc>
            </a:pP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</a:t>
            </a:r>
            <a:endParaRPr sz="3050">
              <a:latin typeface="Lucida Sans Unicode"/>
              <a:cs typeface="Lucida Sans Unicode"/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BE83722C-0FDF-87DB-AA8C-4915559C1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"/>
    </mc:Choice>
    <mc:Fallback xmlns="">
      <p:transition spd="slow" advTm="2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261840" cy="8118475"/>
            <a:chOff x="0" y="0"/>
            <a:chExt cx="17261840" cy="8118475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7850" y="1222000"/>
              <a:ext cx="8553449" cy="6896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628375" cy="58734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6019" y="3741694"/>
            <a:ext cx="6816090" cy="5092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Next-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crucial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aspect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natural </a:t>
            </a:r>
            <a:r>
              <a:rPr sz="20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(NLP),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empowering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machines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anticipate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user's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previous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input.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functionality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finds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wide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tasks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completion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speech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recognition.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Traditionally,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statistical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n- </a:t>
            </a:r>
            <a:r>
              <a:rPr sz="20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grams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Markov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were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used,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deep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205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techniques,</a:t>
            </a:r>
            <a:r>
              <a:rPr sz="205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particularly</a:t>
            </a:r>
            <a:r>
              <a:rPr sz="205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recurrent</a:t>
            </a:r>
            <a:r>
              <a:rPr sz="205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neural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networks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(RNNs)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transformers,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have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revolutionized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next-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prediction.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models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offer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efficiency,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yet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challenges 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persist,</a:t>
            </a:r>
            <a:r>
              <a:rPr sz="2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including</a:t>
            </a:r>
            <a:r>
              <a:rPr sz="20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0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scarcity,</a:t>
            </a:r>
            <a:r>
              <a:rPr sz="2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syntactical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complexity,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computational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demands,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driving 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ongoing</a:t>
            </a:r>
            <a:r>
              <a:rPr sz="2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research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solutions.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091B397-20E0-737E-DBA4-33F801C99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0"/>
    </mc:Choice>
    <mc:Fallback xmlns="">
      <p:transition spd="slow" advTm="1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6249" y="2870639"/>
            <a:ext cx="4164485" cy="74163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99823" y="2870639"/>
            <a:ext cx="4164485" cy="74163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136640" y="0"/>
            <a:ext cx="6151880" cy="10287000"/>
            <a:chOff x="12136640" y="0"/>
            <a:chExt cx="6151880" cy="10287000"/>
          </a:xfrm>
        </p:grpSpPr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6640" y="2870639"/>
              <a:ext cx="4164485" cy="74163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0065" y="0"/>
              <a:ext cx="2547934" cy="382114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3190558" cy="25775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601849" y="7100341"/>
            <a:ext cx="2686151" cy="31866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5797263"/>
            <a:ext cx="2443223" cy="44897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55518" y="3335593"/>
            <a:ext cx="1457324" cy="18478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73201" y="3204092"/>
            <a:ext cx="1419224" cy="169544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581655" y="0"/>
            <a:ext cx="12384405" cy="6224270"/>
            <a:chOff x="2581655" y="0"/>
            <a:chExt cx="12384405" cy="6224270"/>
          </a:xfrm>
        </p:grpSpPr>
        <p:pic>
          <p:nvPicPr>
            <p:cNvPr id="14" name="object 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67258" y="3204092"/>
              <a:ext cx="1219199" cy="16954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8975" y="0"/>
              <a:ext cx="10966703" cy="40111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1655" y="4803647"/>
              <a:ext cx="4175759" cy="14203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74075" y="602995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174075" y="70967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4075" y="84302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28955" y="5859922"/>
            <a:ext cx="2740660" cy="349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>
              <a:lnSpc>
                <a:spcPct val="1346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</a:t>
            </a:r>
            <a:r>
              <a:rPr sz="1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pre-processing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techniques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clean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prepare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1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corpus 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300" spc="5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training.</a:t>
            </a:r>
            <a:endParaRPr sz="1300">
              <a:latin typeface="Lucida Sans Unicode"/>
              <a:cs typeface="Lucida Sans Unicode"/>
            </a:endParaRPr>
          </a:p>
          <a:p>
            <a:pPr marL="12700" marR="153035">
              <a:lnSpc>
                <a:spcPct val="134600"/>
              </a:lnSpc>
            </a:pP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Build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deep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1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model,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LSTM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transformer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architecture, </a:t>
            </a:r>
            <a:r>
              <a:rPr sz="1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capable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accurately</a:t>
            </a:r>
            <a:r>
              <a:rPr sz="1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predicting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next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sequence.</a:t>
            </a:r>
            <a:endParaRPr sz="1300">
              <a:latin typeface="Lucida Sans Unicode"/>
              <a:cs typeface="Lucida Sans Unicode"/>
            </a:endParaRPr>
          </a:p>
          <a:p>
            <a:pPr marL="12700" marR="5080">
              <a:lnSpc>
                <a:spcPct val="134600"/>
              </a:lnSpc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sz="1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trained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diverse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capture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wide</a:t>
            </a:r>
            <a:r>
              <a:rPr sz="1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sz="1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1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patterns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contexts.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60919" y="4803647"/>
            <a:ext cx="8620125" cy="1420495"/>
            <a:chOff x="7360919" y="4803647"/>
            <a:chExt cx="8620125" cy="1420495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0919" y="4803647"/>
              <a:ext cx="3840479" cy="14203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40183" y="4803647"/>
              <a:ext cx="3840479" cy="14203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85162" y="602995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40042" y="5927626"/>
            <a:ext cx="304038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6760" algn="l"/>
                <a:tab pos="1181100" algn="l"/>
                <a:tab pos="2192020" algn="l"/>
              </a:tabLst>
            </a:pP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next-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40042" y="6126622"/>
            <a:ext cx="30397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  <a:tabLst>
                <a:tab pos="580390" algn="l"/>
                <a:tab pos="699135" algn="l"/>
                <a:tab pos="949325" algn="l"/>
                <a:tab pos="1000125" algn="l"/>
                <a:tab pos="1418590" algn="l"/>
                <a:tab pos="2008505" algn="l"/>
                <a:tab pos="2558415" algn="l"/>
              </a:tabLst>
            </a:pP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	real-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world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completion,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auto-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5162" y="76301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5162" y="86969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40042" y="6660022"/>
            <a:ext cx="304038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46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correction,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chatbots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assist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sz="1300" spc="48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300" spc="4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typing</a:t>
            </a:r>
            <a:r>
              <a:rPr sz="1300" spc="4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1300" spc="48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speaking</a:t>
            </a:r>
            <a:r>
              <a:rPr sz="1300" spc="4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efficiently.</a:t>
            </a:r>
            <a:endParaRPr sz="13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34600"/>
              </a:lnSpc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Evaluate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model's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terms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speed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seamless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experience.</a:t>
            </a:r>
            <a:endParaRPr sz="13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34600"/>
              </a:lnSpc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Continuously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refine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update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feedback</a:t>
            </a:r>
            <a:r>
              <a:rPr sz="1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usage</a:t>
            </a:r>
            <a:r>
              <a:rPr sz="13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patterns</a:t>
            </a:r>
            <a:r>
              <a:rPr sz="1300" spc="39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39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</a:t>
            </a:r>
            <a:r>
              <a:rPr sz="13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its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effectiveness</a:t>
            </a:r>
            <a:r>
              <a:rPr sz="13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sz="13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endParaRPr sz="130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641106" y="6025194"/>
            <a:ext cx="66675" cy="666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641106" y="7091994"/>
            <a:ext cx="66675" cy="666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641106" y="8158794"/>
            <a:ext cx="66675" cy="6667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2806553" y="5859922"/>
            <a:ext cx="2867025" cy="375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Investigate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techniques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mitigate 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challenges</a:t>
            </a:r>
            <a:r>
              <a:rPr sz="1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1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scarcity,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computational</a:t>
            </a:r>
            <a:r>
              <a:rPr sz="13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complexity,</a:t>
            </a:r>
            <a:r>
              <a:rPr sz="13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3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size.</a:t>
            </a:r>
            <a:endParaRPr sz="1300">
              <a:latin typeface="Lucida Sans Unicode"/>
              <a:cs typeface="Lucida Sans Unicode"/>
            </a:endParaRPr>
          </a:p>
          <a:p>
            <a:pPr marL="12700" marR="92075">
              <a:lnSpc>
                <a:spcPct val="134600"/>
              </a:lnSpc>
            </a:pPr>
            <a:r>
              <a:rPr sz="1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Explore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methods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transfer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learning,</a:t>
            </a:r>
            <a:r>
              <a:rPr sz="1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pruning,</a:t>
            </a:r>
            <a:r>
              <a:rPr sz="1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compression</a:t>
            </a:r>
            <a:r>
              <a:rPr sz="13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</a:t>
            </a:r>
            <a:r>
              <a:rPr sz="13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model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efficiency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scalability.</a:t>
            </a:r>
            <a:endParaRPr sz="1300">
              <a:latin typeface="Lucida Sans Unicode"/>
              <a:cs typeface="Lucida Sans Unicode"/>
            </a:endParaRPr>
          </a:p>
          <a:p>
            <a:pPr marL="12700" marR="7620">
              <a:lnSpc>
                <a:spcPct val="134600"/>
              </a:lnSpc>
            </a:pP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Strive</a:t>
            </a:r>
            <a:r>
              <a:rPr sz="1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achieve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balance 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 prediction </a:t>
            </a:r>
            <a:r>
              <a:rPr sz="1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13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computational</a:t>
            </a:r>
            <a:r>
              <a:rPr sz="1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sz="13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 </a:t>
            </a:r>
            <a:r>
              <a:rPr sz="1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real-time</a:t>
            </a:r>
            <a:r>
              <a:rPr sz="1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operation,</a:t>
            </a:r>
            <a:r>
              <a:rPr sz="1300" spc="5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particularly</a:t>
            </a:r>
            <a:r>
              <a:rPr sz="13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13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resource-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limited </a:t>
            </a:r>
            <a:r>
              <a:rPr sz="1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devices</a:t>
            </a:r>
            <a:r>
              <a:rPr sz="1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1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smartphones.</a:t>
            </a:r>
            <a:endParaRPr sz="1300">
              <a:latin typeface="Lucida Sans Unicode"/>
              <a:cs typeface="Lucida Sans Unicode"/>
            </a:endParaRP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3EBB5DDA-4CDA-E991-AE98-B1F0F3B60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8"/>
    </mc:Choice>
    <mc:Fallback xmlns="">
      <p:transition spd="slow" advTm="1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95558" y="1766979"/>
            <a:ext cx="8029575" cy="705485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proposed</a:t>
            </a:r>
            <a:r>
              <a:rPr sz="19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architecture</a:t>
            </a:r>
            <a:r>
              <a:rPr sz="19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involves:</a:t>
            </a:r>
            <a:endParaRPr sz="1900">
              <a:latin typeface="Lucida Sans Unicode"/>
              <a:cs typeface="Lucida Sans Unicode"/>
            </a:endParaRPr>
          </a:p>
          <a:p>
            <a:pPr marL="422909" marR="5080" indent="-229235">
              <a:lnSpc>
                <a:spcPct val="134900"/>
              </a:lnSpc>
              <a:buFont typeface="Trebuchet MS"/>
              <a:buAutoNum type="arabicPeriod"/>
              <a:tabLst>
                <a:tab pos="422909" algn="l"/>
              </a:tabLst>
            </a:pPr>
            <a:r>
              <a:rPr sz="19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Pre-</a:t>
            </a:r>
            <a:r>
              <a:rPr sz="19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processing</a:t>
            </a:r>
            <a:r>
              <a:rPr sz="1900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sz="19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the</a:t>
            </a:r>
            <a:r>
              <a:rPr sz="1900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sz="19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Dataset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Irrelevant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Metamorphosis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removed,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cleaned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1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saved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Metamorphosis_clean.txt.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Additional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cleaning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done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remove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extraneous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elements,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enhancing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900">
              <a:latin typeface="Lucida Sans Unicode"/>
              <a:cs typeface="Lucida Sans Unicode"/>
            </a:endParaRPr>
          </a:p>
          <a:p>
            <a:pPr marL="422909" marR="109855" indent="-229235">
              <a:lnSpc>
                <a:spcPct val="134900"/>
              </a:lnSpc>
              <a:buFont typeface="Trebuchet MS"/>
              <a:buAutoNum type="arabicPeriod"/>
              <a:tabLst>
                <a:tab pos="422909" algn="l"/>
              </a:tabLst>
            </a:pPr>
            <a:r>
              <a:rPr sz="19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Model</a:t>
            </a:r>
            <a:r>
              <a:rPr sz="1900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sz="19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Creation:</a:t>
            </a:r>
            <a:r>
              <a:rPr sz="1900" spc="-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sequential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built,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starting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1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embedding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layer.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LSTM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layers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added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sequence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processing,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followed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hidden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layer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relu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activation.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layer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SoftMax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activation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generates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probabilities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19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each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word.</a:t>
            </a:r>
            <a:endParaRPr sz="1900">
              <a:latin typeface="Lucida Sans Unicode"/>
              <a:cs typeface="Lucida Sans Unicode"/>
            </a:endParaRPr>
          </a:p>
          <a:p>
            <a:pPr marL="422909" marR="251460" indent="-229235">
              <a:lnSpc>
                <a:spcPct val="134900"/>
              </a:lnSpc>
              <a:buFont typeface="Trebuchet MS"/>
              <a:buAutoNum type="arabicPeriod"/>
              <a:tabLst>
                <a:tab pos="422909" algn="l"/>
              </a:tabLst>
            </a:pPr>
            <a:r>
              <a:rPr sz="19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Tokenization:</a:t>
            </a:r>
            <a:r>
              <a:rPr sz="19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tokenization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Keras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Tokenizer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converts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texts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sequences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integers.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created,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converted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categorical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9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compatibility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loss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function.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12700" marR="1246505">
              <a:lnSpc>
                <a:spcPct val="134900"/>
              </a:lnSpc>
            </a:pP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streamline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preparation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model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construction</a:t>
            </a:r>
            <a:r>
              <a:rPr sz="1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next-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prediction.</a:t>
            </a:r>
            <a:endParaRPr sz="19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9741" y="7642525"/>
              <a:ext cx="3428258" cy="2644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270" y="0"/>
              <a:ext cx="7716729" cy="45213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3670" y="0"/>
              <a:ext cx="7564329" cy="46737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3367" y="0"/>
              <a:ext cx="11686031" cy="3060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011677"/>
              <a:ext cx="5577232" cy="32753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717" y="1028700"/>
              <a:ext cx="5486399" cy="8572499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ADEE86E-0C40-5569-C485-F79E320B7E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9"/>
    </mc:Choice>
    <mc:Fallback xmlns="">
      <p:transition spd="slow" advTm="27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72722" y="2842241"/>
            <a:ext cx="5843270" cy="154876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50" spc="245" dirty="0">
                <a:solidFill>
                  <a:srgbClr val="F5E7D8"/>
                </a:solidFill>
                <a:latin typeface="Arial MT"/>
                <a:cs typeface="Arial MT"/>
              </a:rPr>
              <a:t>04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185" dirty="0">
                <a:solidFill>
                  <a:srgbClr val="F5E7D8"/>
                </a:solidFill>
                <a:latin typeface="Arial MT"/>
                <a:cs typeface="Arial MT"/>
              </a:rPr>
              <a:t>MODEL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215" dirty="0">
                <a:solidFill>
                  <a:srgbClr val="F5E7D8"/>
                </a:solidFill>
                <a:latin typeface="Arial MT"/>
                <a:cs typeface="Arial MT"/>
              </a:rPr>
              <a:t>EVALUATION: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ts val="2400"/>
              </a:lnSpc>
              <a:spcBef>
                <a:spcPts val="1360"/>
              </a:spcBef>
            </a:pPr>
            <a:r>
              <a:rPr sz="2200" spc="95" dirty="0">
                <a:solidFill>
                  <a:srgbClr val="F5E7D8"/>
                </a:solidFill>
                <a:latin typeface="Tahoma"/>
                <a:cs typeface="Tahoma"/>
              </a:rPr>
              <a:t>Assess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5E7D8"/>
                </a:solidFill>
                <a:latin typeface="Tahoma"/>
                <a:cs typeface="Tahoma"/>
              </a:rPr>
              <a:t>model's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F5E7D8"/>
                </a:solidFill>
                <a:latin typeface="Tahoma"/>
                <a:cs typeface="Tahoma"/>
              </a:rPr>
              <a:t>performance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using </a:t>
            </a: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metrics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such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5E7D8"/>
                </a:solidFill>
                <a:latin typeface="Tahoma"/>
                <a:cs typeface="Tahoma"/>
              </a:rPr>
              <a:t>as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5E7D8"/>
                </a:solidFill>
                <a:latin typeface="Tahoma"/>
                <a:cs typeface="Tahoma"/>
              </a:rPr>
              <a:t>perplexity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35" dirty="0">
                <a:solidFill>
                  <a:srgbClr val="F5E7D8"/>
                </a:solidFill>
                <a:latin typeface="Tahoma"/>
                <a:cs typeface="Tahoma"/>
              </a:rPr>
              <a:t>or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accuracy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40" dirty="0">
                <a:solidFill>
                  <a:srgbClr val="F5E7D8"/>
                </a:solidFill>
                <a:latin typeface="Tahoma"/>
                <a:cs typeface="Tahoma"/>
              </a:rPr>
              <a:t>on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F5E7D8"/>
                </a:solidFill>
                <a:latin typeface="Tahoma"/>
                <a:cs typeface="Tahoma"/>
              </a:rPr>
              <a:t>a </a:t>
            </a: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separate</a:t>
            </a:r>
            <a:r>
              <a:rPr sz="2200" spc="-3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5E7D8"/>
                </a:solidFill>
                <a:latin typeface="Tahoma"/>
                <a:cs typeface="Tahoma"/>
              </a:rPr>
              <a:t>test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5E7D8"/>
                </a:solidFill>
                <a:latin typeface="Tahoma"/>
                <a:cs typeface="Tahoma"/>
              </a:rPr>
              <a:t>dataset.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639" y="2842104"/>
            <a:ext cx="5908675" cy="411162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554355" indent="-541655">
              <a:lnSpc>
                <a:spcPct val="100000"/>
              </a:lnSpc>
              <a:spcBef>
                <a:spcPts val="1110"/>
              </a:spcBef>
              <a:buAutoNum type="arabicPeriod"/>
              <a:tabLst>
                <a:tab pos="554355" algn="l"/>
              </a:tabLst>
            </a:pPr>
            <a:r>
              <a:rPr sz="2050" spc="229" dirty="0">
                <a:solidFill>
                  <a:srgbClr val="F5E7D8"/>
                </a:solidFill>
                <a:latin typeface="Arial MT"/>
                <a:cs typeface="Arial MT"/>
              </a:rPr>
              <a:t>DATA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180" dirty="0">
                <a:solidFill>
                  <a:srgbClr val="F5E7D8"/>
                </a:solidFill>
                <a:latin typeface="Arial MT"/>
                <a:cs typeface="Arial MT"/>
              </a:rPr>
              <a:t>PREPARATION:</a:t>
            </a:r>
            <a:endParaRPr sz="2050">
              <a:latin typeface="Arial MT"/>
              <a:cs typeface="Arial MT"/>
            </a:endParaRPr>
          </a:p>
          <a:p>
            <a:pPr marL="12700" marR="60960">
              <a:lnSpc>
                <a:spcPts val="2400"/>
              </a:lnSpc>
              <a:spcBef>
                <a:spcPts val="1360"/>
              </a:spcBef>
            </a:pP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Collect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5E7D8"/>
                </a:solidFill>
                <a:latin typeface="Tahoma"/>
                <a:cs typeface="Tahoma"/>
              </a:rPr>
              <a:t>a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large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5E7D8"/>
                </a:solidFill>
                <a:latin typeface="Tahoma"/>
                <a:cs typeface="Tahoma"/>
              </a:rPr>
              <a:t>corpus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of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5E7D8"/>
                </a:solidFill>
                <a:latin typeface="Tahoma"/>
                <a:cs typeface="Tahoma"/>
              </a:rPr>
              <a:t>text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5E7D8"/>
                </a:solidFill>
                <a:latin typeface="Tahoma"/>
                <a:cs typeface="Tahoma"/>
              </a:rPr>
              <a:t>data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and </a:t>
            </a:r>
            <a:r>
              <a:rPr sz="2200" spc="125" dirty="0">
                <a:solidFill>
                  <a:srgbClr val="F5E7D8"/>
                </a:solidFill>
                <a:latin typeface="Tahoma"/>
                <a:cs typeface="Tahoma"/>
              </a:rPr>
              <a:t>preprocess</a:t>
            </a:r>
            <a:r>
              <a:rPr sz="22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5E7D8"/>
                </a:solidFill>
                <a:latin typeface="Tahoma"/>
                <a:cs typeface="Tahoma"/>
              </a:rPr>
              <a:t>it</a:t>
            </a:r>
            <a:r>
              <a:rPr sz="22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5E7D8"/>
                </a:solidFill>
                <a:latin typeface="Tahoma"/>
                <a:cs typeface="Tahoma"/>
              </a:rPr>
              <a:t>by</a:t>
            </a:r>
            <a:r>
              <a:rPr sz="22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removing</a:t>
            </a:r>
            <a:r>
              <a:rPr sz="22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stop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5E7D8"/>
                </a:solidFill>
                <a:latin typeface="Tahoma"/>
                <a:cs typeface="Tahoma"/>
              </a:rPr>
              <a:t>words,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lower-</a:t>
            </a:r>
            <a:r>
              <a:rPr sz="2200" spc="85" dirty="0">
                <a:solidFill>
                  <a:srgbClr val="F5E7D8"/>
                </a:solidFill>
                <a:latin typeface="Tahoma"/>
                <a:cs typeface="Tahoma"/>
              </a:rPr>
              <a:t>casing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F5E7D8"/>
                </a:solidFill>
                <a:latin typeface="Tahoma"/>
                <a:cs typeface="Tahoma"/>
              </a:rPr>
              <a:t>text,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35" dirty="0">
                <a:solidFill>
                  <a:srgbClr val="F5E7D8"/>
                </a:solidFill>
                <a:latin typeface="Tahoma"/>
                <a:cs typeface="Tahoma"/>
              </a:rPr>
              <a:t>and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tokenizing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5E7D8"/>
                </a:solidFill>
                <a:latin typeface="Tahoma"/>
                <a:cs typeface="Tahoma"/>
              </a:rPr>
              <a:t>it</a:t>
            </a:r>
            <a:r>
              <a:rPr sz="2200" spc="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into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individual</a:t>
            </a:r>
            <a:r>
              <a:rPr sz="22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words.</a:t>
            </a:r>
            <a:endParaRPr sz="2200">
              <a:latin typeface="Tahoma"/>
              <a:cs typeface="Tahoma"/>
            </a:endParaRPr>
          </a:p>
          <a:p>
            <a:pPr marL="461645" indent="-448945">
              <a:lnSpc>
                <a:spcPct val="100000"/>
              </a:lnSpc>
              <a:spcBef>
                <a:spcPts val="1960"/>
              </a:spcBef>
              <a:buAutoNum type="arabicPeriod" startAt="2"/>
              <a:tabLst>
                <a:tab pos="461645" algn="l"/>
              </a:tabLst>
            </a:pPr>
            <a:r>
              <a:rPr sz="2050" spc="185" dirty="0">
                <a:solidFill>
                  <a:srgbClr val="F5E7D8"/>
                </a:solidFill>
                <a:latin typeface="Arial MT"/>
                <a:cs typeface="Arial MT"/>
              </a:rPr>
              <a:t>CREATE</a:t>
            </a:r>
            <a:r>
              <a:rPr sz="2050" spc="20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210" dirty="0">
                <a:solidFill>
                  <a:srgbClr val="F5E7D8"/>
                </a:solidFill>
                <a:latin typeface="Arial MT"/>
                <a:cs typeface="Arial MT"/>
              </a:rPr>
              <a:t>THE</a:t>
            </a:r>
            <a:r>
              <a:rPr sz="2050" spc="20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225" dirty="0">
                <a:solidFill>
                  <a:srgbClr val="F5E7D8"/>
                </a:solidFill>
                <a:latin typeface="Arial MT"/>
                <a:cs typeface="Arial MT"/>
              </a:rPr>
              <a:t>TRAINING</a:t>
            </a:r>
            <a:r>
              <a:rPr sz="2050" spc="204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190" dirty="0">
                <a:solidFill>
                  <a:srgbClr val="F5E7D8"/>
                </a:solidFill>
                <a:latin typeface="Arial MT"/>
                <a:cs typeface="Arial MT"/>
              </a:rPr>
              <a:t>DATASET: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ts val="2180"/>
              </a:lnSpc>
              <a:spcBef>
                <a:spcPts val="300"/>
              </a:spcBef>
            </a:pPr>
            <a:r>
              <a:rPr sz="2000" spc="100" dirty="0">
                <a:solidFill>
                  <a:srgbClr val="F5E7D8"/>
                </a:solidFill>
                <a:latin typeface="Tahoma"/>
                <a:cs typeface="Tahoma"/>
              </a:rPr>
              <a:t>Construct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training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dataset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5E7D8"/>
                </a:solidFill>
                <a:latin typeface="Tahoma"/>
                <a:cs typeface="Tahoma"/>
              </a:rPr>
              <a:t>by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5E7D8"/>
                </a:solidFill>
                <a:latin typeface="Tahoma"/>
                <a:cs typeface="Tahoma"/>
              </a:rPr>
              <a:t>using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sequences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of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5E7D8"/>
                </a:solidFill>
                <a:latin typeface="Tahoma"/>
                <a:cs typeface="Tahoma"/>
              </a:rPr>
              <a:t>words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F5E7D8"/>
                </a:solidFill>
                <a:latin typeface="Tahoma"/>
                <a:cs typeface="Tahoma"/>
              </a:rPr>
              <a:t>from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corpus,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5E7D8"/>
                </a:solidFill>
                <a:latin typeface="Tahoma"/>
                <a:cs typeface="Tahoma"/>
              </a:rPr>
              <a:t>where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5E7D8"/>
                </a:solidFill>
                <a:latin typeface="Tahoma"/>
                <a:cs typeface="Tahoma"/>
              </a:rPr>
              <a:t>the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next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5E7D8"/>
                </a:solidFill>
                <a:latin typeface="Tahoma"/>
                <a:cs typeface="Tahoma"/>
              </a:rPr>
              <a:t>word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in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sequence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5E7D8"/>
                </a:solidFill>
                <a:latin typeface="Tahoma"/>
                <a:cs typeface="Tahoma"/>
              </a:rPr>
              <a:t>becomes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5E7D8"/>
                </a:solidFill>
                <a:latin typeface="Tahoma"/>
                <a:cs typeface="Tahoma"/>
              </a:rPr>
              <a:t>label.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014"/>
              </a:lnSpc>
            </a:pP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Techniques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5E7D8"/>
                </a:solidFill>
                <a:latin typeface="Tahoma"/>
                <a:cs typeface="Tahoma"/>
              </a:rPr>
              <a:t>like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sliding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5E7D8"/>
                </a:solidFill>
                <a:latin typeface="Tahoma"/>
                <a:cs typeface="Tahoma"/>
              </a:rPr>
              <a:t>windows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5E7D8"/>
                </a:solidFill>
                <a:latin typeface="Tahoma"/>
                <a:cs typeface="Tahoma"/>
              </a:rPr>
              <a:t>or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overlapping</a:t>
            </a:r>
            <a:endParaRPr sz="2000">
              <a:latin typeface="Tahoma"/>
              <a:cs typeface="Tahoma"/>
            </a:endParaRPr>
          </a:p>
          <a:p>
            <a:pPr marL="12700" marR="789940">
              <a:lnSpc>
                <a:spcPts val="2180"/>
              </a:lnSpc>
              <a:spcBef>
                <a:spcPts val="145"/>
              </a:spcBef>
            </a:pP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sequences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5E7D8"/>
                </a:solidFill>
                <a:latin typeface="Tahoma"/>
                <a:cs typeface="Tahoma"/>
              </a:rPr>
              <a:t>can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be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5E7D8"/>
                </a:solidFill>
                <a:latin typeface="Tahoma"/>
                <a:cs typeface="Tahoma"/>
              </a:rPr>
              <a:t>used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to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5E7D8"/>
                </a:solidFill>
                <a:latin typeface="Tahoma"/>
                <a:cs typeface="Tahoma"/>
              </a:rPr>
              <a:t>create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multiple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training</a:t>
            </a:r>
            <a:r>
              <a:rPr sz="2000" spc="-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examples.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442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450" spc="-1050" dirty="0">
                <a:latin typeface="Tahoma"/>
                <a:cs typeface="Tahoma"/>
              </a:rPr>
              <a:t>METHODOLOGY</a:t>
            </a:r>
            <a:endParaRPr sz="84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7216488"/>
            <a:ext cx="6097270" cy="202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245" dirty="0">
                <a:solidFill>
                  <a:srgbClr val="F5E7D8"/>
                </a:solidFill>
                <a:latin typeface="Arial MT"/>
                <a:cs typeface="Arial MT"/>
              </a:rPr>
              <a:t>03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185" dirty="0">
                <a:solidFill>
                  <a:srgbClr val="F5E7D8"/>
                </a:solidFill>
                <a:latin typeface="Arial MT"/>
                <a:cs typeface="Arial MT"/>
              </a:rPr>
              <a:t>MODEL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204" dirty="0">
                <a:solidFill>
                  <a:srgbClr val="F5E7D8"/>
                </a:solidFill>
                <a:latin typeface="Arial MT"/>
                <a:cs typeface="Arial MT"/>
              </a:rPr>
              <a:t>BUILDING: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ts val="2170"/>
              </a:lnSpc>
              <a:spcBef>
                <a:spcPts val="305"/>
              </a:spcBef>
            </a:pP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Utilize</a:t>
            </a:r>
            <a:r>
              <a:rPr sz="2000" spc="-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5E7D8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5E7D8"/>
                </a:solidFill>
                <a:latin typeface="Tahoma"/>
                <a:cs typeface="Tahoma"/>
              </a:rPr>
              <a:t>recurrent</a:t>
            </a:r>
            <a:r>
              <a:rPr sz="2000" spc="-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neural</a:t>
            </a:r>
            <a:r>
              <a:rPr sz="200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5E7D8"/>
                </a:solidFill>
                <a:latin typeface="Tahoma"/>
                <a:cs typeface="Tahoma"/>
              </a:rPr>
              <a:t>network</a:t>
            </a:r>
            <a:r>
              <a:rPr sz="2000" dirty="0">
                <a:solidFill>
                  <a:srgbClr val="F5E7D8"/>
                </a:solidFill>
                <a:latin typeface="Tahoma"/>
                <a:cs typeface="Tahoma"/>
              </a:rPr>
              <a:t> (RNN)</a:t>
            </a:r>
            <a:r>
              <a:rPr sz="2000" spc="-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5E7D8"/>
                </a:solidFill>
                <a:latin typeface="Tahoma"/>
                <a:cs typeface="Tahoma"/>
              </a:rPr>
              <a:t>like </a:t>
            </a:r>
            <a:r>
              <a:rPr sz="2000" spc="75" dirty="0">
                <a:solidFill>
                  <a:srgbClr val="F5E7D8"/>
                </a:solidFill>
                <a:latin typeface="Tahoma"/>
                <a:cs typeface="Tahoma"/>
              </a:rPr>
              <a:t>LSTM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5E7D8"/>
                </a:solidFill>
                <a:latin typeface="Tahoma"/>
                <a:cs typeface="Tahoma"/>
              </a:rPr>
              <a:t>or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GRU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to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develop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5E7D8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5E7D8"/>
                </a:solidFill>
                <a:latin typeface="Tahoma"/>
                <a:cs typeface="Tahoma"/>
              </a:rPr>
              <a:t>language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F5E7D8"/>
                </a:solidFill>
                <a:latin typeface="Tahoma"/>
                <a:cs typeface="Tahoma"/>
              </a:rPr>
              <a:t>model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5E7D8"/>
                </a:solidFill>
                <a:latin typeface="Tahoma"/>
                <a:cs typeface="Tahoma"/>
              </a:rPr>
              <a:t>for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next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5E7D8"/>
                </a:solidFill>
                <a:latin typeface="Tahoma"/>
                <a:cs typeface="Tahoma"/>
              </a:rPr>
              <a:t>word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prediction.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F5E7D8"/>
                </a:solidFill>
                <a:latin typeface="Tahoma"/>
                <a:cs typeface="Tahoma"/>
              </a:rPr>
              <a:t>model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5E7D8"/>
                </a:solidFill>
                <a:latin typeface="Tahoma"/>
                <a:cs typeface="Tahoma"/>
              </a:rPr>
              <a:t>takes</a:t>
            </a:r>
            <a:r>
              <a:rPr sz="20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5E7D8"/>
                </a:solidFill>
                <a:latin typeface="Tahoma"/>
                <a:cs typeface="Tahoma"/>
              </a:rPr>
              <a:t>a </a:t>
            </a:r>
            <a:r>
              <a:rPr sz="2000" spc="105" dirty="0">
                <a:solidFill>
                  <a:srgbClr val="F5E7D8"/>
                </a:solidFill>
                <a:latin typeface="Tahoma"/>
                <a:cs typeface="Tahoma"/>
              </a:rPr>
              <a:t>sequence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of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5E7D8"/>
                </a:solidFill>
                <a:latin typeface="Tahoma"/>
                <a:cs typeface="Tahoma"/>
              </a:rPr>
              <a:t>words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5E7D8"/>
                </a:solidFill>
                <a:latin typeface="Tahoma"/>
                <a:cs typeface="Tahoma"/>
              </a:rPr>
              <a:t>as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5E7D8"/>
                </a:solidFill>
                <a:latin typeface="Tahoma"/>
                <a:cs typeface="Tahoma"/>
              </a:rPr>
              <a:t>input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5E7D8"/>
                </a:solidFill>
                <a:latin typeface="Tahoma"/>
                <a:cs typeface="Tahoma"/>
              </a:rPr>
              <a:t>and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predicts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5E7D8"/>
                </a:solidFill>
                <a:latin typeface="Tahoma"/>
                <a:cs typeface="Tahoma"/>
              </a:rPr>
              <a:t>next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word.</a:t>
            </a:r>
            <a:r>
              <a:rPr sz="20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5E7D8"/>
                </a:solidFill>
                <a:latin typeface="Tahoma"/>
                <a:cs typeface="Tahoma"/>
              </a:rPr>
              <a:t>Training</a:t>
            </a:r>
            <a:r>
              <a:rPr sz="20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5E7D8"/>
                </a:solidFill>
                <a:latin typeface="Tahoma"/>
                <a:cs typeface="Tahoma"/>
              </a:rPr>
              <a:t>techniques</a:t>
            </a:r>
            <a:r>
              <a:rPr sz="20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5E7D8"/>
                </a:solidFill>
                <a:latin typeface="Tahoma"/>
                <a:cs typeface="Tahoma"/>
              </a:rPr>
              <a:t>like</a:t>
            </a:r>
            <a:r>
              <a:rPr sz="20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backpropagation </a:t>
            </a:r>
            <a:r>
              <a:rPr sz="2000" spc="114" dirty="0">
                <a:solidFill>
                  <a:srgbClr val="F5E7D8"/>
                </a:solidFill>
                <a:latin typeface="Tahoma"/>
                <a:cs typeface="Tahoma"/>
              </a:rPr>
              <a:t>and</a:t>
            </a:r>
            <a:r>
              <a:rPr sz="2000" spc="-2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5E7D8"/>
                </a:solidFill>
                <a:latin typeface="Tahoma"/>
                <a:cs typeface="Tahoma"/>
              </a:rPr>
              <a:t>stochastic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gradient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5E7D8"/>
                </a:solidFill>
                <a:latin typeface="Tahoma"/>
                <a:cs typeface="Tahoma"/>
              </a:rPr>
              <a:t>descent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are</a:t>
            </a:r>
            <a:r>
              <a:rPr sz="2000" spc="-2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5E7D8"/>
                </a:solidFill>
                <a:latin typeface="Tahoma"/>
                <a:cs typeface="Tahoma"/>
              </a:rPr>
              <a:t>employed.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2722" y="4638228"/>
            <a:ext cx="5801995" cy="188341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050" spc="245" dirty="0">
                <a:solidFill>
                  <a:srgbClr val="F5E7D8"/>
                </a:solidFill>
                <a:latin typeface="Arial MT"/>
                <a:cs typeface="Arial MT"/>
              </a:rPr>
              <a:t>05</a:t>
            </a:r>
            <a:r>
              <a:rPr sz="2050" spc="1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200" dirty="0">
                <a:solidFill>
                  <a:srgbClr val="F5E7D8"/>
                </a:solidFill>
                <a:latin typeface="Arial MT"/>
                <a:cs typeface="Arial MT"/>
              </a:rPr>
              <a:t>DEPLOYMENT</a:t>
            </a:r>
            <a:r>
              <a:rPr sz="2050" spc="21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50" dirty="0">
                <a:solidFill>
                  <a:srgbClr val="F5E7D8"/>
                </a:solidFill>
                <a:latin typeface="Arial MT"/>
                <a:cs typeface="Arial MT"/>
              </a:rPr>
              <a:t>: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ts val="2400"/>
              </a:lnSpc>
              <a:spcBef>
                <a:spcPts val="1485"/>
              </a:spcBef>
            </a:pP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Deploy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trained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40" dirty="0">
                <a:solidFill>
                  <a:srgbClr val="F5E7D8"/>
                </a:solidFill>
                <a:latin typeface="Tahoma"/>
                <a:cs typeface="Tahoma"/>
              </a:rPr>
              <a:t>model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for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next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word </a:t>
            </a:r>
            <a:r>
              <a:rPr sz="2200" spc="105" dirty="0">
                <a:solidFill>
                  <a:srgbClr val="F5E7D8"/>
                </a:solidFill>
                <a:latin typeface="Tahoma"/>
                <a:cs typeface="Tahoma"/>
              </a:rPr>
              <a:t>prediction.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5E7D8"/>
                </a:solidFill>
                <a:latin typeface="Tahoma"/>
                <a:cs typeface="Tahoma"/>
              </a:rPr>
              <a:t>Given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5E7D8"/>
                </a:solidFill>
                <a:latin typeface="Tahoma"/>
                <a:cs typeface="Tahoma"/>
              </a:rPr>
              <a:t>a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5E7D8"/>
                </a:solidFill>
                <a:latin typeface="Tahoma"/>
                <a:cs typeface="Tahoma"/>
              </a:rPr>
              <a:t>sequence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of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words,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5E7D8"/>
                </a:solidFill>
                <a:latin typeface="Tahoma"/>
                <a:cs typeface="Tahoma"/>
              </a:rPr>
              <a:t>the </a:t>
            </a:r>
            <a:r>
              <a:rPr sz="2200" spc="140" dirty="0">
                <a:solidFill>
                  <a:srgbClr val="F5E7D8"/>
                </a:solidFill>
                <a:latin typeface="Tahoma"/>
                <a:cs typeface="Tahoma"/>
              </a:rPr>
              <a:t>model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5E7D8"/>
                </a:solidFill>
                <a:latin typeface="Tahoma"/>
                <a:cs typeface="Tahoma"/>
              </a:rPr>
              <a:t>predicts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5E7D8"/>
                </a:solidFill>
                <a:latin typeface="Tahoma"/>
                <a:cs typeface="Tahoma"/>
              </a:rPr>
              <a:t>the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F5E7D8"/>
                </a:solidFill>
                <a:latin typeface="Tahoma"/>
                <a:cs typeface="Tahoma"/>
              </a:rPr>
              <a:t>most</a:t>
            </a:r>
            <a:r>
              <a:rPr sz="2200" spc="-1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135" dirty="0">
                <a:solidFill>
                  <a:srgbClr val="F5E7D8"/>
                </a:solidFill>
                <a:latin typeface="Tahoma"/>
                <a:cs typeface="Tahoma"/>
              </a:rPr>
              <a:t>probable</a:t>
            </a:r>
            <a:r>
              <a:rPr sz="2200" spc="-10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5E7D8"/>
                </a:solidFill>
                <a:latin typeface="Tahoma"/>
                <a:cs typeface="Tahoma"/>
              </a:rPr>
              <a:t>next </a:t>
            </a:r>
            <a:r>
              <a:rPr sz="2200" spc="90" dirty="0">
                <a:solidFill>
                  <a:srgbClr val="F5E7D8"/>
                </a:solidFill>
                <a:latin typeface="Tahoma"/>
                <a:cs typeface="Tahoma"/>
              </a:rPr>
              <a:t>word.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30" y="1915597"/>
            <a:ext cx="15513685" cy="6242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50"/>
              </a:spcBef>
            </a:pP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NEXT</a:t>
            </a:r>
            <a:r>
              <a:rPr sz="2050" spc="24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WORD</a:t>
            </a:r>
            <a:r>
              <a:rPr sz="2050" spc="254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PREDICTION,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A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COMMON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TASK</a:t>
            </a:r>
            <a:r>
              <a:rPr sz="2050" spc="254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IN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NATURAL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LANGUAGE</a:t>
            </a:r>
            <a:r>
              <a:rPr sz="2050" spc="254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PROCESSING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(NLP),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IS</a:t>
            </a:r>
            <a:r>
              <a:rPr sz="2050" spc="25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APPROACHED</a:t>
            </a:r>
            <a:r>
              <a:rPr sz="2050" spc="254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F5E7D8"/>
                </a:solidFill>
                <a:latin typeface="Arial MT"/>
                <a:cs typeface="Arial MT"/>
              </a:rPr>
              <a:t>THROUGH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VARIOUS</a:t>
            </a:r>
            <a:r>
              <a:rPr sz="2050" spc="28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DEEP</a:t>
            </a:r>
            <a:r>
              <a:rPr sz="2050" spc="2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LEARNING</a:t>
            </a:r>
            <a:r>
              <a:rPr sz="2050" spc="290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TECHNIQUES.</a:t>
            </a:r>
            <a:r>
              <a:rPr sz="2050" spc="2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HERE'S</a:t>
            </a:r>
            <a:r>
              <a:rPr sz="2050" spc="2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A</a:t>
            </a:r>
            <a:r>
              <a:rPr sz="2050" spc="2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F5E7D8"/>
                </a:solidFill>
                <a:latin typeface="Arial MT"/>
                <a:cs typeface="Arial MT"/>
              </a:rPr>
              <a:t>SIMPLIFIED</a:t>
            </a:r>
            <a:r>
              <a:rPr sz="2050" spc="295" dirty="0">
                <a:solidFill>
                  <a:srgbClr val="F5E7D8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F5E7D8"/>
                </a:solidFill>
                <a:latin typeface="Arial MT"/>
                <a:cs typeface="Arial MT"/>
              </a:rPr>
              <a:t>PROCESS:</a:t>
            </a:r>
            <a:endParaRPr sz="2050">
              <a:latin typeface="Arial MT"/>
              <a:cs typeface="Arial MT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E9B264-8253-404F-F925-44975A40A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6"/>
    </mc:Choice>
    <mc:Fallback xmlns="">
      <p:transition spd="slow" advTm="2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0270" y="0"/>
              <a:ext cx="6977728" cy="5383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621571"/>
              <a:ext cx="7662983" cy="46654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9597" y="2621469"/>
              <a:ext cx="12469495" cy="4932680"/>
            </a:xfrm>
            <a:custGeom>
              <a:avLst/>
              <a:gdLst/>
              <a:ahLst/>
              <a:cxnLst/>
              <a:rect l="l" t="t" r="r" b="b"/>
              <a:pathLst>
                <a:path w="12469494" h="4932680">
                  <a:moveTo>
                    <a:pt x="388924" y="4737735"/>
                  </a:moveTo>
                  <a:lnTo>
                    <a:pt x="383794" y="4693158"/>
                  </a:lnTo>
                  <a:lnTo>
                    <a:pt x="369163" y="4652226"/>
                  </a:lnTo>
                  <a:lnTo>
                    <a:pt x="346202" y="4616120"/>
                  </a:lnTo>
                  <a:lnTo>
                    <a:pt x="316090" y="4585995"/>
                  </a:lnTo>
                  <a:lnTo>
                    <a:pt x="279984" y="4563046"/>
                  </a:lnTo>
                  <a:lnTo>
                    <a:pt x="239052" y="4548416"/>
                  </a:lnTo>
                  <a:lnTo>
                    <a:pt x="194462" y="4543285"/>
                  </a:lnTo>
                  <a:lnTo>
                    <a:pt x="149872" y="4548416"/>
                  </a:lnTo>
                  <a:lnTo>
                    <a:pt x="108940" y="4563046"/>
                  </a:lnTo>
                  <a:lnTo>
                    <a:pt x="72834" y="4585995"/>
                  </a:lnTo>
                  <a:lnTo>
                    <a:pt x="42722" y="4616120"/>
                  </a:lnTo>
                  <a:lnTo>
                    <a:pt x="19773" y="4652226"/>
                  </a:lnTo>
                  <a:lnTo>
                    <a:pt x="5143" y="4693158"/>
                  </a:lnTo>
                  <a:lnTo>
                    <a:pt x="0" y="4737735"/>
                  </a:lnTo>
                  <a:lnTo>
                    <a:pt x="5143" y="4782324"/>
                  </a:lnTo>
                  <a:lnTo>
                    <a:pt x="19773" y="4823257"/>
                  </a:lnTo>
                  <a:lnTo>
                    <a:pt x="42722" y="4859363"/>
                  </a:lnTo>
                  <a:lnTo>
                    <a:pt x="72834" y="4889474"/>
                  </a:lnTo>
                  <a:lnTo>
                    <a:pt x="108940" y="4912436"/>
                  </a:lnTo>
                  <a:lnTo>
                    <a:pt x="149872" y="4927066"/>
                  </a:lnTo>
                  <a:lnTo>
                    <a:pt x="194462" y="4932197"/>
                  </a:lnTo>
                  <a:lnTo>
                    <a:pt x="239052" y="4927066"/>
                  </a:lnTo>
                  <a:lnTo>
                    <a:pt x="279984" y="4912436"/>
                  </a:lnTo>
                  <a:lnTo>
                    <a:pt x="316090" y="4889474"/>
                  </a:lnTo>
                  <a:lnTo>
                    <a:pt x="346202" y="4859363"/>
                  </a:lnTo>
                  <a:lnTo>
                    <a:pt x="369163" y="4823257"/>
                  </a:lnTo>
                  <a:lnTo>
                    <a:pt x="383794" y="4782324"/>
                  </a:lnTo>
                  <a:lnTo>
                    <a:pt x="388924" y="4737735"/>
                  </a:lnTo>
                  <a:close/>
                </a:path>
                <a:path w="12469494" h="4932680">
                  <a:moveTo>
                    <a:pt x="388924" y="2385987"/>
                  </a:moveTo>
                  <a:lnTo>
                    <a:pt x="383794" y="2341397"/>
                  </a:lnTo>
                  <a:lnTo>
                    <a:pt x="369163" y="2300478"/>
                  </a:lnTo>
                  <a:lnTo>
                    <a:pt x="346202" y="2264372"/>
                  </a:lnTo>
                  <a:lnTo>
                    <a:pt x="316090" y="2234247"/>
                  </a:lnTo>
                  <a:lnTo>
                    <a:pt x="279984" y="2211298"/>
                  </a:lnTo>
                  <a:lnTo>
                    <a:pt x="239052" y="2196668"/>
                  </a:lnTo>
                  <a:lnTo>
                    <a:pt x="194462" y="2191524"/>
                  </a:lnTo>
                  <a:lnTo>
                    <a:pt x="149872" y="2196668"/>
                  </a:lnTo>
                  <a:lnTo>
                    <a:pt x="108940" y="2211298"/>
                  </a:lnTo>
                  <a:lnTo>
                    <a:pt x="72834" y="2234247"/>
                  </a:lnTo>
                  <a:lnTo>
                    <a:pt x="42722" y="2264372"/>
                  </a:lnTo>
                  <a:lnTo>
                    <a:pt x="19773" y="2300478"/>
                  </a:lnTo>
                  <a:lnTo>
                    <a:pt x="5143" y="2341397"/>
                  </a:lnTo>
                  <a:lnTo>
                    <a:pt x="0" y="2385987"/>
                  </a:lnTo>
                  <a:lnTo>
                    <a:pt x="5143" y="2430576"/>
                  </a:lnTo>
                  <a:lnTo>
                    <a:pt x="19773" y="2471509"/>
                  </a:lnTo>
                  <a:lnTo>
                    <a:pt x="42722" y="2507615"/>
                  </a:lnTo>
                  <a:lnTo>
                    <a:pt x="72834" y="2537726"/>
                  </a:lnTo>
                  <a:lnTo>
                    <a:pt x="108940" y="2560688"/>
                  </a:lnTo>
                  <a:lnTo>
                    <a:pt x="149872" y="2575318"/>
                  </a:lnTo>
                  <a:lnTo>
                    <a:pt x="194462" y="2580449"/>
                  </a:lnTo>
                  <a:lnTo>
                    <a:pt x="239052" y="2575318"/>
                  </a:lnTo>
                  <a:lnTo>
                    <a:pt x="279984" y="2560688"/>
                  </a:lnTo>
                  <a:lnTo>
                    <a:pt x="316090" y="2537726"/>
                  </a:lnTo>
                  <a:lnTo>
                    <a:pt x="346202" y="2507615"/>
                  </a:lnTo>
                  <a:lnTo>
                    <a:pt x="369163" y="2471509"/>
                  </a:lnTo>
                  <a:lnTo>
                    <a:pt x="383794" y="2430576"/>
                  </a:lnTo>
                  <a:lnTo>
                    <a:pt x="388924" y="2385987"/>
                  </a:lnTo>
                  <a:close/>
                </a:path>
                <a:path w="12469494" h="4932680">
                  <a:moveTo>
                    <a:pt x="388924" y="234746"/>
                  </a:moveTo>
                  <a:lnTo>
                    <a:pt x="383794" y="190157"/>
                  </a:lnTo>
                  <a:lnTo>
                    <a:pt x="369163" y="149225"/>
                  </a:lnTo>
                  <a:lnTo>
                    <a:pt x="346202" y="113118"/>
                  </a:lnTo>
                  <a:lnTo>
                    <a:pt x="316090" y="83007"/>
                  </a:lnTo>
                  <a:lnTo>
                    <a:pt x="279984" y="60058"/>
                  </a:lnTo>
                  <a:lnTo>
                    <a:pt x="239052" y="45427"/>
                  </a:lnTo>
                  <a:lnTo>
                    <a:pt x="194462" y="40284"/>
                  </a:lnTo>
                  <a:lnTo>
                    <a:pt x="149872" y="45427"/>
                  </a:lnTo>
                  <a:lnTo>
                    <a:pt x="108940" y="60058"/>
                  </a:lnTo>
                  <a:lnTo>
                    <a:pt x="72834" y="83007"/>
                  </a:lnTo>
                  <a:lnTo>
                    <a:pt x="42722" y="113118"/>
                  </a:lnTo>
                  <a:lnTo>
                    <a:pt x="19773" y="149225"/>
                  </a:lnTo>
                  <a:lnTo>
                    <a:pt x="5143" y="190157"/>
                  </a:lnTo>
                  <a:lnTo>
                    <a:pt x="0" y="234746"/>
                  </a:lnTo>
                  <a:lnTo>
                    <a:pt x="5143" y="279336"/>
                  </a:lnTo>
                  <a:lnTo>
                    <a:pt x="19773" y="320268"/>
                  </a:lnTo>
                  <a:lnTo>
                    <a:pt x="42722" y="356374"/>
                  </a:lnTo>
                  <a:lnTo>
                    <a:pt x="72834" y="386486"/>
                  </a:lnTo>
                  <a:lnTo>
                    <a:pt x="108940" y="409448"/>
                  </a:lnTo>
                  <a:lnTo>
                    <a:pt x="149872" y="424078"/>
                  </a:lnTo>
                  <a:lnTo>
                    <a:pt x="194462" y="429209"/>
                  </a:lnTo>
                  <a:lnTo>
                    <a:pt x="239052" y="424078"/>
                  </a:lnTo>
                  <a:lnTo>
                    <a:pt x="279984" y="409448"/>
                  </a:lnTo>
                  <a:lnTo>
                    <a:pt x="316090" y="386486"/>
                  </a:lnTo>
                  <a:lnTo>
                    <a:pt x="346202" y="356374"/>
                  </a:lnTo>
                  <a:lnTo>
                    <a:pt x="369163" y="320268"/>
                  </a:lnTo>
                  <a:lnTo>
                    <a:pt x="383794" y="279336"/>
                  </a:lnTo>
                  <a:lnTo>
                    <a:pt x="388924" y="234746"/>
                  </a:lnTo>
                  <a:close/>
                </a:path>
                <a:path w="12469494" h="4932680">
                  <a:moveTo>
                    <a:pt x="6074321" y="4737735"/>
                  </a:moveTo>
                  <a:lnTo>
                    <a:pt x="6069190" y="4693158"/>
                  </a:lnTo>
                  <a:lnTo>
                    <a:pt x="6054560" y="4652226"/>
                  </a:lnTo>
                  <a:lnTo>
                    <a:pt x="6031598" y="4616120"/>
                  </a:lnTo>
                  <a:lnTo>
                    <a:pt x="6001486" y="4585995"/>
                  </a:lnTo>
                  <a:lnTo>
                    <a:pt x="5965380" y="4563046"/>
                  </a:lnTo>
                  <a:lnTo>
                    <a:pt x="5924448" y="4548416"/>
                  </a:lnTo>
                  <a:lnTo>
                    <a:pt x="5879858" y="4543285"/>
                  </a:lnTo>
                  <a:lnTo>
                    <a:pt x="5835269" y="4548416"/>
                  </a:lnTo>
                  <a:lnTo>
                    <a:pt x="5794349" y="4563046"/>
                  </a:lnTo>
                  <a:lnTo>
                    <a:pt x="5758243" y="4585995"/>
                  </a:lnTo>
                  <a:lnTo>
                    <a:pt x="5728119" y="4616120"/>
                  </a:lnTo>
                  <a:lnTo>
                    <a:pt x="5705170" y="4652226"/>
                  </a:lnTo>
                  <a:lnTo>
                    <a:pt x="5690540" y="4693158"/>
                  </a:lnTo>
                  <a:lnTo>
                    <a:pt x="5685396" y="4737735"/>
                  </a:lnTo>
                  <a:lnTo>
                    <a:pt x="5690540" y="4782324"/>
                  </a:lnTo>
                  <a:lnTo>
                    <a:pt x="5705170" y="4823257"/>
                  </a:lnTo>
                  <a:lnTo>
                    <a:pt x="5728119" y="4859363"/>
                  </a:lnTo>
                  <a:lnTo>
                    <a:pt x="5758243" y="4889474"/>
                  </a:lnTo>
                  <a:lnTo>
                    <a:pt x="5794349" y="4912436"/>
                  </a:lnTo>
                  <a:lnTo>
                    <a:pt x="5835269" y="4927066"/>
                  </a:lnTo>
                  <a:lnTo>
                    <a:pt x="5879858" y="4932197"/>
                  </a:lnTo>
                  <a:lnTo>
                    <a:pt x="5924448" y="4927066"/>
                  </a:lnTo>
                  <a:lnTo>
                    <a:pt x="5965380" y="4912436"/>
                  </a:lnTo>
                  <a:lnTo>
                    <a:pt x="6001486" y="4889474"/>
                  </a:lnTo>
                  <a:lnTo>
                    <a:pt x="6031598" y="4859363"/>
                  </a:lnTo>
                  <a:lnTo>
                    <a:pt x="6054560" y="4823257"/>
                  </a:lnTo>
                  <a:lnTo>
                    <a:pt x="6069190" y="4782324"/>
                  </a:lnTo>
                  <a:lnTo>
                    <a:pt x="6074321" y="4737735"/>
                  </a:lnTo>
                  <a:close/>
                </a:path>
                <a:path w="12469494" h="4932680">
                  <a:moveTo>
                    <a:pt x="6074321" y="194462"/>
                  </a:moveTo>
                  <a:lnTo>
                    <a:pt x="6069190" y="149872"/>
                  </a:lnTo>
                  <a:lnTo>
                    <a:pt x="6054560" y="108953"/>
                  </a:lnTo>
                  <a:lnTo>
                    <a:pt x="6031598" y="72847"/>
                  </a:lnTo>
                  <a:lnTo>
                    <a:pt x="6001486" y="42722"/>
                  </a:lnTo>
                  <a:lnTo>
                    <a:pt x="5965380" y="19773"/>
                  </a:lnTo>
                  <a:lnTo>
                    <a:pt x="5924448" y="5143"/>
                  </a:lnTo>
                  <a:lnTo>
                    <a:pt x="5879858" y="0"/>
                  </a:lnTo>
                  <a:lnTo>
                    <a:pt x="5835269" y="5143"/>
                  </a:lnTo>
                  <a:lnTo>
                    <a:pt x="5794349" y="19773"/>
                  </a:lnTo>
                  <a:lnTo>
                    <a:pt x="5758243" y="42722"/>
                  </a:lnTo>
                  <a:lnTo>
                    <a:pt x="5728119" y="72847"/>
                  </a:lnTo>
                  <a:lnTo>
                    <a:pt x="5705170" y="108953"/>
                  </a:lnTo>
                  <a:lnTo>
                    <a:pt x="5690540" y="149872"/>
                  </a:lnTo>
                  <a:lnTo>
                    <a:pt x="5685396" y="194462"/>
                  </a:lnTo>
                  <a:lnTo>
                    <a:pt x="5690540" y="239052"/>
                  </a:lnTo>
                  <a:lnTo>
                    <a:pt x="5705170" y="279984"/>
                  </a:lnTo>
                  <a:lnTo>
                    <a:pt x="5728119" y="316090"/>
                  </a:lnTo>
                  <a:lnTo>
                    <a:pt x="5758243" y="346202"/>
                  </a:lnTo>
                  <a:lnTo>
                    <a:pt x="5794349" y="369163"/>
                  </a:lnTo>
                  <a:lnTo>
                    <a:pt x="5835269" y="383794"/>
                  </a:lnTo>
                  <a:lnTo>
                    <a:pt x="5879858" y="388924"/>
                  </a:lnTo>
                  <a:lnTo>
                    <a:pt x="5924448" y="383794"/>
                  </a:lnTo>
                  <a:lnTo>
                    <a:pt x="5965380" y="369163"/>
                  </a:lnTo>
                  <a:lnTo>
                    <a:pt x="6001486" y="346202"/>
                  </a:lnTo>
                  <a:lnTo>
                    <a:pt x="6031598" y="316090"/>
                  </a:lnTo>
                  <a:lnTo>
                    <a:pt x="6054560" y="279984"/>
                  </a:lnTo>
                  <a:lnTo>
                    <a:pt x="6069190" y="239052"/>
                  </a:lnTo>
                  <a:lnTo>
                    <a:pt x="6074321" y="194462"/>
                  </a:lnTo>
                  <a:close/>
                </a:path>
                <a:path w="12469494" h="4932680">
                  <a:moveTo>
                    <a:pt x="6140996" y="2488565"/>
                  </a:moveTo>
                  <a:lnTo>
                    <a:pt x="6135865" y="2443975"/>
                  </a:lnTo>
                  <a:lnTo>
                    <a:pt x="6121235" y="2403043"/>
                  </a:lnTo>
                  <a:lnTo>
                    <a:pt x="6098273" y="2366937"/>
                  </a:lnTo>
                  <a:lnTo>
                    <a:pt x="6068161" y="2336825"/>
                  </a:lnTo>
                  <a:lnTo>
                    <a:pt x="6032055" y="2313863"/>
                  </a:lnTo>
                  <a:lnTo>
                    <a:pt x="5991123" y="2299233"/>
                  </a:lnTo>
                  <a:lnTo>
                    <a:pt x="5946533" y="2294102"/>
                  </a:lnTo>
                  <a:lnTo>
                    <a:pt x="5901944" y="2299233"/>
                  </a:lnTo>
                  <a:lnTo>
                    <a:pt x="5861024" y="2313863"/>
                  </a:lnTo>
                  <a:lnTo>
                    <a:pt x="5824906" y="2336825"/>
                  </a:lnTo>
                  <a:lnTo>
                    <a:pt x="5794794" y="2366937"/>
                  </a:lnTo>
                  <a:lnTo>
                    <a:pt x="5771845" y="2403043"/>
                  </a:lnTo>
                  <a:lnTo>
                    <a:pt x="5757215" y="2443975"/>
                  </a:lnTo>
                  <a:lnTo>
                    <a:pt x="5752071" y="2488565"/>
                  </a:lnTo>
                  <a:lnTo>
                    <a:pt x="5757215" y="2533154"/>
                  </a:lnTo>
                  <a:lnTo>
                    <a:pt x="5771845" y="2574086"/>
                  </a:lnTo>
                  <a:lnTo>
                    <a:pt x="5794794" y="2610193"/>
                  </a:lnTo>
                  <a:lnTo>
                    <a:pt x="5824906" y="2640304"/>
                  </a:lnTo>
                  <a:lnTo>
                    <a:pt x="5861024" y="2663253"/>
                  </a:lnTo>
                  <a:lnTo>
                    <a:pt x="5901944" y="2677884"/>
                  </a:lnTo>
                  <a:lnTo>
                    <a:pt x="5946533" y="2683027"/>
                  </a:lnTo>
                  <a:lnTo>
                    <a:pt x="5991123" y="2677884"/>
                  </a:lnTo>
                  <a:lnTo>
                    <a:pt x="6032055" y="2663253"/>
                  </a:lnTo>
                  <a:lnTo>
                    <a:pt x="6068161" y="2640304"/>
                  </a:lnTo>
                  <a:lnTo>
                    <a:pt x="6098273" y="2610193"/>
                  </a:lnTo>
                  <a:lnTo>
                    <a:pt x="6121235" y="2574086"/>
                  </a:lnTo>
                  <a:lnTo>
                    <a:pt x="6135865" y="2533154"/>
                  </a:lnTo>
                  <a:lnTo>
                    <a:pt x="6140996" y="2488565"/>
                  </a:lnTo>
                  <a:close/>
                </a:path>
                <a:path w="12469494" h="4932680">
                  <a:moveTo>
                    <a:pt x="12469292" y="357517"/>
                  </a:moveTo>
                  <a:lnTo>
                    <a:pt x="12464148" y="312928"/>
                  </a:lnTo>
                  <a:lnTo>
                    <a:pt x="12449518" y="271995"/>
                  </a:lnTo>
                  <a:lnTo>
                    <a:pt x="12426569" y="235889"/>
                  </a:lnTo>
                  <a:lnTo>
                    <a:pt x="12396457" y="205778"/>
                  </a:lnTo>
                  <a:lnTo>
                    <a:pt x="12360351" y="182816"/>
                  </a:lnTo>
                  <a:lnTo>
                    <a:pt x="12319419" y="168186"/>
                  </a:lnTo>
                  <a:lnTo>
                    <a:pt x="12274829" y="163055"/>
                  </a:lnTo>
                  <a:lnTo>
                    <a:pt x="12230240" y="168186"/>
                  </a:lnTo>
                  <a:lnTo>
                    <a:pt x="12189308" y="182816"/>
                  </a:lnTo>
                  <a:lnTo>
                    <a:pt x="12153202" y="205778"/>
                  </a:lnTo>
                  <a:lnTo>
                    <a:pt x="12123090" y="235889"/>
                  </a:lnTo>
                  <a:lnTo>
                    <a:pt x="12100128" y="271995"/>
                  </a:lnTo>
                  <a:lnTo>
                    <a:pt x="12085498" y="312928"/>
                  </a:lnTo>
                  <a:lnTo>
                    <a:pt x="12080367" y="357505"/>
                  </a:lnTo>
                  <a:lnTo>
                    <a:pt x="12085498" y="402094"/>
                  </a:lnTo>
                  <a:lnTo>
                    <a:pt x="12100128" y="443026"/>
                  </a:lnTo>
                  <a:lnTo>
                    <a:pt x="12123090" y="479132"/>
                  </a:lnTo>
                  <a:lnTo>
                    <a:pt x="12153202" y="509257"/>
                  </a:lnTo>
                  <a:lnTo>
                    <a:pt x="12189308" y="532206"/>
                  </a:lnTo>
                  <a:lnTo>
                    <a:pt x="12230240" y="546836"/>
                  </a:lnTo>
                  <a:lnTo>
                    <a:pt x="12274829" y="551967"/>
                  </a:lnTo>
                  <a:lnTo>
                    <a:pt x="12319419" y="546836"/>
                  </a:lnTo>
                  <a:lnTo>
                    <a:pt x="12360351" y="532206"/>
                  </a:lnTo>
                  <a:lnTo>
                    <a:pt x="12396457" y="509257"/>
                  </a:lnTo>
                  <a:lnTo>
                    <a:pt x="12426569" y="479132"/>
                  </a:lnTo>
                  <a:lnTo>
                    <a:pt x="12449518" y="443026"/>
                  </a:lnTo>
                  <a:lnTo>
                    <a:pt x="12464148" y="402094"/>
                  </a:lnTo>
                  <a:lnTo>
                    <a:pt x="12469292" y="35751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0460" y="2515379"/>
            <a:ext cx="4081779" cy="11969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200" u="heavy" spc="-12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TensorFlow</a:t>
            </a:r>
            <a:r>
              <a:rPr sz="2200" u="heavy" spc="-7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u="heavy" spc="-3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and</a:t>
            </a:r>
            <a:r>
              <a:rPr sz="2200" u="heavy" spc="-8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u="heavy" spc="-1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Keras:</a:t>
            </a:r>
            <a:endParaRPr sz="2200">
              <a:latin typeface="Arial Black"/>
              <a:cs typeface="Arial Black"/>
            </a:endParaRPr>
          </a:p>
          <a:p>
            <a:pPr marL="12700" marR="5080">
              <a:lnSpc>
                <a:spcPct val="116500"/>
              </a:lnSpc>
            </a:pPr>
            <a:r>
              <a:rPr sz="2200" spc="-40" dirty="0">
                <a:solidFill>
                  <a:srgbClr val="F5E7D8"/>
                </a:solidFill>
                <a:latin typeface="Verdana"/>
                <a:cs typeface="Verdana"/>
              </a:rPr>
              <a:t>Core</a:t>
            </a:r>
            <a:r>
              <a:rPr sz="2200" spc="-130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5E7D8"/>
                </a:solidFill>
                <a:latin typeface="Verdana"/>
                <a:cs typeface="Verdana"/>
              </a:rPr>
              <a:t>libraries</a:t>
            </a:r>
            <a:r>
              <a:rPr sz="2200" spc="-125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5E7D8"/>
                </a:solidFill>
                <a:latin typeface="Verdana"/>
                <a:cs typeface="Verdana"/>
              </a:rPr>
              <a:t>for</a:t>
            </a:r>
            <a:r>
              <a:rPr sz="2200" spc="-125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Verdana"/>
                <a:cs typeface="Verdana"/>
              </a:rPr>
              <a:t>machine </a:t>
            </a:r>
            <a:r>
              <a:rPr sz="2200" spc="-35" dirty="0">
                <a:solidFill>
                  <a:srgbClr val="F5E7D8"/>
                </a:solidFill>
                <a:latin typeface="Verdana"/>
                <a:cs typeface="Verdana"/>
              </a:rPr>
              <a:t>learning</a:t>
            </a:r>
            <a:r>
              <a:rPr sz="2200" spc="-160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Verdana"/>
                <a:cs typeface="Verdana"/>
              </a:rPr>
              <a:t>and</a:t>
            </a:r>
            <a:r>
              <a:rPr sz="2200" spc="-165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5E7D8"/>
                </a:solidFill>
                <a:latin typeface="Verdana"/>
                <a:cs typeface="Verdana"/>
              </a:rPr>
              <a:t>neural</a:t>
            </a:r>
            <a:r>
              <a:rPr sz="2200" spc="-160" dirty="0">
                <a:solidFill>
                  <a:srgbClr val="F5E7D8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5E7D8"/>
                </a:solidFill>
                <a:latin typeface="Verdana"/>
                <a:cs typeface="Verdana"/>
              </a:rPr>
              <a:t>networks.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496" y="2684708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1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0460" y="4666622"/>
            <a:ext cx="422719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8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Tokenizer:</a:t>
            </a:r>
            <a:r>
              <a:rPr sz="2200" spc="-8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95" dirty="0">
                <a:solidFill>
                  <a:srgbClr val="F5E7D8"/>
                </a:solidFill>
                <a:latin typeface="Arial Black"/>
                <a:cs typeface="Arial Black"/>
              </a:rPr>
              <a:t>Converts</a:t>
            </a:r>
            <a:r>
              <a:rPr sz="2200" spc="-8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text</a:t>
            </a:r>
            <a:r>
              <a:rPr sz="2200" spc="-8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F5E7D8"/>
                </a:solidFill>
                <a:latin typeface="Arial Black"/>
                <a:cs typeface="Arial Black"/>
              </a:rPr>
              <a:t>into </a:t>
            </a:r>
            <a:r>
              <a:rPr sz="2200" spc="-140" dirty="0">
                <a:solidFill>
                  <a:srgbClr val="F5E7D8"/>
                </a:solidFill>
                <a:latin typeface="Arial Black"/>
                <a:cs typeface="Arial Black"/>
              </a:rPr>
              <a:t>sequences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F5E7D8"/>
                </a:solidFill>
                <a:latin typeface="Arial Black"/>
                <a:cs typeface="Arial Black"/>
              </a:rPr>
              <a:t>of</a:t>
            </a:r>
            <a:r>
              <a:rPr sz="2200" spc="-6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85" dirty="0">
                <a:solidFill>
                  <a:srgbClr val="F5E7D8"/>
                </a:solidFill>
                <a:latin typeface="Arial Black"/>
                <a:cs typeface="Arial Black"/>
              </a:rPr>
              <a:t>integers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for </a:t>
            </a:r>
            <a:r>
              <a:rPr sz="2200" spc="-55" dirty="0">
                <a:solidFill>
                  <a:srgbClr val="F5E7D8"/>
                </a:solidFill>
                <a:latin typeface="Arial Black"/>
                <a:cs typeface="Arial Black"/>
              </a:rPr>
              <a:t>model</a:t>
            </a:r>
            <a:r>
              <a:rPr sz="2200" spc="-10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input.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225" y="4834704"/>
            <a:ext cx="1860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F5E7D8"/>
                </a:solidFill>
                <a:latin typeface="Arial Black"/>
                <a:cs typeface="Arial Black"/>
              </a:rPr>
              <a:t>2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0460" y="7021879"/>
            <a:ext cx="377317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10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Embeddin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g</a:t>
            </a:r>
            <a:r>
              <a:rPr sz="2200" spc="-54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u="heavy" spc="-3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u="heavy" spc="-9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Layer: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Creates </a:t>
            </a:r>
            <a:r>
              <a:rPr sz="2200" spc="-50" dirty="0">
                <a:solidFill>
                  <a:srgbClr val="F5E7D8"/>
                </a:solidFill>
                <a:latin typeface="Arial Black"/>
                <a:cs typeface="Arial Black"/>
              </a:rPr>
              <a:t>word</a:t>
            </a:r>
            <a:r>
              <a:rPr sz="2200" spc="-12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embeddings.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496" y="7192460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3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8402" y="2541452"/>
            <a:ext cx="3978275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215" dirty="0">
                <a:solidFill>
                  <a:srgbClr val="F5E7D8"/>
                </a:solidFill>
                <a:latin typeface="Arial Black"/>
                <a:cs typeface="Arial Black"/>
              </a:rPr>
              <a:t>L</a:t>
            </a:r>
            <a:r>
              <a:rPr sz="2200" u="heavy" spc="-21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STM</a:t>
            </a:r>
            <a:r>
              <a:rPr sz="2200" u="heavy" spc="-3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spc="-114" dirty="0">
                <a:solidFill>
                  <a:srgbClr val="F5E7D8"/>
                </a:solidFill>
                <a:latin typeface="Arial Black"/>
                <a:cs typeface="Arial Black"/>
              </a:rPr>
              <a:t>(</a:t>
            </a:r>
            <a:r>
              <a:rPr sz="2200" u="heavy" spc="-114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Long</a:t>
            </a:r>
            <a:r>
              <a:rPr sz="2200" u="heavy" spc="-3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u="heavy" spc="-6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Short-</a:t>
            </a:r>
            <a:r>
              <a:rPr sz="2200" u="heavy" spc="-2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Term</a:t>
            </a:r>
            <a:r>
              <a:rPr sz="2200" spc="-2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u="heavy" spc="-4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Memory):</a:t>
            </a:r>
            <a:r>
              <a:rPr sz="2200" spc="-13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Captures </a:t>
            </a:r>
            <a:r>
              <a:rPr sz="2200" spc="-65" dirty="0">
                <a:solidFill>
                  <a:srgbClr val="F5E7D8"/>
                </a:solidFill>
                <a:latin typeface="Arial Black"/>
                <a:cs typeface="Arial Black"/>
              </a:rPr>
              <a:t>sequential</a:t>
            </a:r>
            <a:r>
              <a:rPr sz="2200" spc="-10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dependencies</a:t>
            </a:r>
            <a:r>
              <a:rPr sz="2200" spc="-8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in 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text</a:t>
            </a:r>
            <a:r>
              <a:rPr sz="2200" spc="-114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F5E7D8"/>
                </a:solidFill>
                <a:latin typeface="Arial Black"/>
                <a:cs typeface="Arial Black"/>
              </a:rPr>
              <a:t>data.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26893" y="2644426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4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3636" y="4835548"/>
            <a:ext cx="434848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114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Dense</a:t>
            </a:r>
            <a:r>
              <a:rPr sz="2200" u="heavy" spc="-7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u="heavy" spc="-9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Layer: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90" dirty="0">
                <a:solidFill>
                  <a:srgbClr val="F5E7D8"/>
                </a:solidFill>
                <a:latin typeface="Arial Black"/>
                <a:cs typeface="Arial Black"/>
              </a:rPr>
              <a:t>Maps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0" dirty="0">
                <a:solidFill>
                  <a:srgbClr val="F5E7D8"/>
                </a:solidFill>
                <a:latin typeface="Arial Black"/>
                <a:cs typeface="Arial Black"/>
              </a:rPr>
              <a:t>LSTM </a:t>
            </a:r>
            <a:r>
              <a:rPr sz="2200" spc="-35" dirty="0">
                <a:solidFill>
                  <a:srgbClr val="F5E7D8"/>
                </a:solidFill>
                <a:latin typeface="Arial Black"/>
                <a:cs typeface="Arial Black"/>
              </a:rPr>
              <a:t>outputs</a:t>
            </a:r>
            <a:r>
              <a:rPr sz="2200" spc="-15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dirty="0">
                <a:solidFill>
                  <a:srgbClr val="F5E7D8"/>
                </a:solidFill>
                <a:latin typeface="Arial Black"/>
                <a:cs typeface="Arial Black"/>
              </a:rPr>
              <a:t>to</a:t>
            </a:r>
            <a:r>
              <a:rPr sz="2200" spc="-13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vocabulary</a:t>
            </a:r>
            <a:r>
              <a:rPr sz="2200" spc="-11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40" dirty="0">
                <a:solidFill>
                  <a:srgbClr val="F5E7D8"/>
                </a:solidFill>
                <a:latin typeface="Arial Black"/>
                <a:cs typeface="Arial Black"/>
              </a:rPr>
              <a:t>size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for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prediction.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3568" y="4922732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5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8402" y="7021879"/>
            <a:ext cx="381698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3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Optimizer</a:t>
            </a:r>
            <a:r>
              <a:rPr sz="2200" u="heavy" spc="-10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 </a:t>
            </a:r>
            <a:r>
              <a:rPr sz="2200" u="heavy" spc="-80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(Adam):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80" dirty="0">
                <a:solidFill>
                  <a:srgbClr val="F5E7D8"/>
                </a:solidFill>
                <a:latin typeface="Arial Black"/>
                <a:cs typeface="Arial Black"/>
              </a:rPr>
              <a:t>Adjusts </a:t>
            </a:r>
            <a:r>
              <a:rPr sz="2200" spc="-50" dirty="0">
                <a:solidFill>
                  <a:srgbClr val="F5E7D8"/>
                </a:solidFill>
                <a:latin typeface="Arial Black"/>
                <a:cs typeface="Arial Black"/>
              </a:rPr>
              <a:t>learning</a:t>
            </a:r>
            <a:r>
              <a:rPr sz="2200" spc="-10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85" dirty="0">
                <a:solidFill>
                  <a:srgbClr val="F5E7D8"/>
                </a:solidFill>
                <a:latin typeface="Arial Black"/>
                <a:cs typeface="Arial Black"/>
              </a:rPr>
              <a:t>rates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during training.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6893" y="7187701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6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86694" y="2515380"/>
            <a:ext cx="3977004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13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Callbacks:</a:t>
            </a:r>
            <a:r>
              <a:rPr sz="2200" spc="-5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30" dirty="0">
                <a:solidFill>
                  <a:srgbClr val="F5E7D8"/>
                </a:solidFill>
                <a:latin typeface="Arial Black"/>
                <a:cs typeface="Arial Black"/>
              </a:rPr>
              <a:t>Perform</a:t>
            </a:r>
            <a:r>
              <a:rPr sz="2200" spc="-5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actions 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during</a:t>
            </a:r>
            <a:r>
              <a:rPr sz="2200" spc="-15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30" dirty="0">
                <a:solidFill>
                  <a:srgbClr val="F5E7D8"/>
                </a:solidFill>
                <a:latin typeface="Arial Black"/>
                <a:cs typeface="Arial Black"/>
              </a:rPr>
              <a:t>training</a:t>
            </a:r>
            <a:r>
              <a:rPr sz="2200" spc="-110" dirty="0">
                <a:solidFill>
                  <a:srgbClr val="F5E7D8"/>
                </a:solidFill>
                <a:latin typeface="Arial Black"/>
                <a:cs typeface="Arial Black"/>
              </a:rPr>
              <a:t> (e.g.,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saving </a:t>
            </a:r>
            <a:r>
              <a:rPr sz="2200" spc="-105" dirty="0">
                <a:solidFill>
                  <a:srgbClr val="F5E7D8"/>
                </a:solidFill>
                <a:latin typeface="Arial Black"/>
                <a:cs typeface="Arial Black"/>
              </a:rPr>
              <a:t>best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60" dirty="0">
                <a:solidFill>
                  <a:srgbClr val="F5E7D8"/>
                </a:solidFill>
                <a:latin typeface="Arial Black"/>
                <a:cs typeface="Arial Black"/>
              </a:rPr>
              <a:t>model,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adjusting </a:t>
            </a:r>
            <a:r>
              <a:rPr sz="2200" spc="-50" dirty="0">
                <a:solidFill>
                  <a:srgbClr val="F5E7D8"/>
                </a:solidFill>
                <a:latin typeface="Arial Black"/>
                <a:cs typeface="Arial Black"/>
              </a:rPr>
              <a:t>learning</a:t>
            </a:r>
            <a:r>
              <a:rPr sz="2200" spc="-12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rates).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21857" y="2806234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7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9310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105"/>
              </a:spcBef>
            </a:pPr>
            <a:r>
              <a:rPr sz="4300" spc="-270" dirty="0">
                <a:solidFill>
                  <a:srgbClr val="F5E7D8"/>
                </a:solidFill>
                <a:latin typeface="Tahoma"/>
                <a:cs typeface="Tahoma"/>
              </a:rPr>
              <a:t>TECHNOLOGIES</a:t>
            </a:r>
            <a:r>
              <a:rPr sz="4300" spc="39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4300" spc="-275" dirty="0">
                <a:solidFill>
                  <a:srgbClr val="F5E7D8"/>
                </a:solidFill>
                <a:latin typeface="Tahoma"/>
                <a:cs typeface="Tahoma"/>
              </a:rPr>
              <a:t>AND</a:t>
            </a:r>
            <a:r>
              <a:rPr sz="4300" spc="395" dirty="0">
                <a:solidFill>
                  <a:srgbClr val="F5E7D8"/>
                </a:solidFill>
                <a:latin typeface="Tahoma"/>
                <a:cs typeface="Tahoma"/>
              </a:rPr>
              <a:t> </a:t>
            </a:r>
            <a:r>
              <a:rPr sz="4300" spc="-110" dirty="0">
                <a:solidFill>
                  <a:srgbClr val="F5E7D8"/>
                </a:solidFill>
                <a:latin typeface="Tahoma"/>
                <a:cs typeface="Tahoma"/>
              </a:rPr>
              <a:t>LIBRARIES</a:t>
            </a:r>
            <a:endParaRPr sz="43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910470" y="7270019"/>
            <a:ext cx="1471930" cy="389255"/>
            <a:chOff x="12910470" y="7270019"/>
            <a:chExt cx="1471930" cy="389255"/>
          </a:xfrm>
        </p:grpSpPr>
        <p:sp>
          <p:nvSpPr>
            <p:cNvPr id="23" name="object 23"/>
            <p:cNvSpPr/>
            <p:nvPr/>
          </p:nvSpPr>
          <p:spPr>
            <a:xfrm>
              <a:off x="12910470" y="7270019"/>
              <a:ext cx="389255" cy="389255"/>
            </a:xfrm>
            <a:custGeom>
              <a:avLst/>
              <a:gdLst/>
              <a:ahLst/>
              <a:cxnLst/>
              <a:rect l="l" t="t" r="r" b="b"/>
              <a:pathLst>
                <a:path w="389255" h="389254">
                  <a:moveTo>
                    <a:pt x="194464" y="388921"/>
                  </a:moveTo>
                  <a:lnTo>
                    <a:pt x="149873" y="383786"/>
                  </a:lnTo>
                  <a:lnTo>
                    <a:pt x="108941" y="369157"/>
                  </a:lnTo>
                  <a:lnTo>
                    <a:pt x="72835" y="346201"/>
                  </a:lnTo>
                  <a:lnTo>
                    <a:pt x="42720" y="316086"/>
                  </a:lnTo>
                  <a:lnTo>
                    <a:pt x="19765" y="279980"/>
                  </a:lnTo>
                  <a:lnTo>
                    <a:pt x="5135" y="239049"/>
                  </a:lnTo>
                  <a:lnTo>
                    <a:pt x="0" y="194459"/>
                  </a:lnTo>
                  <a:lnTo>
                    <a:pt x="5135" y="149872"/>
                  </a:lnTo>
                  <a:lnTo>
                    <a:pt x="19765" y="108941"/>
                  </a:lnTo>
                  <a:lnTo>
                    <a:pt x="42720" y="72835"/>
                  </a:lnTo>
                  <a:lnTo>
                    <a:pt x="72835" y="42720"/>
                  </a:lnTo>
                  <a:lnTo>
                    <a:pt x="108941" y="19765"/>
                  </a:lnTo>
                  <a:lnTo>
                    <a:pt x="149873" y="5135"/>
                  </a:lnTo>
                  <a:lnTo>
                    <a:pt x="194461" y="0"/>
                  </a:lnTo>
                  <a:lnTo>
                    <a:pt x="239049" y="5135"/>
                  </a:lnTo>
                  <a:lnTo>
                    <a:pt x="279980" y="19765"/>
                  </a:lnTo>
                  <a:lnTo>
                    <a:pt x="316086" y="42720"/>
                  </a:lnTo>
                  <a:lnTo>
                    <a:pt x="346201" y="72835"/>
                  </a:lnTo>
                  <a:lnTo>
                    <a:pt x="369156" y="108941"/>
                  </a:lnTo>
                  <a:lnTo>
                    <a:pt x="383786" y="149872"/>
                  </a:lnTo>
                  <a:lnTo>
                    <a:pt x="388921" y="194461"/>
                  </a:lnTo>
                  <a:lnTo>
                    <a:pt x="383786" y="239049"/>
                  </a:lnTo>
                  <a:lnTo>
                    <a:pt x="369156" y="279980"/>
                  </a:lnTo>
                  <a:lnTo>
                    <a:pt x="346201" y="316086"/>
                  </a:lnTo>
                  <a:lnTo>
                    <a:pt x="316086" y="346201"/>
                  </a:lnTo>
                  <a:lnTo>
                    <a:pt x="279980" y="369157"/>
                  </a:lnTo>
                  <a:lnTo>
                    <a:pt x="239049" y="383786"/>
                  </a:lnTo>
                  <a:lnTo>
                    <a:pt x="194464" y="38892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525714" y="7464129"/>
              <a:ext cx="857250" cy="19050"/>
            </a:xfrm>
            <a:custGeom>
              <a:avLst/>
              <a:gdLst/>
              <a:ahLst/>
              <a:cxnLst/>
              <a:rect l="l" t="t" r="r" b="b"/>
              <a:pathLst>
                <a:path w="857250" h="19050">
                  <a:moveTo>
                    <a:pt x="0" y="19049"/>
                  </a:moveTo>
                  <a:lnTo>
                    <a:pt x="0" y="0"/>
                  </a:lnTo>
                  <a:lnTo>
                    <a:pt x="856664" y="0"/>
                  </a:lnTo>
                  <a:lnTo>
                    <a:pt x="856664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5E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21645" y="7153011"/>
            <a:ext cx="42379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pickle:</a:t>
            </a:r>
            <a:r>
              <a:rPr sz="2200" spc="-7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Serializes/deserializes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421645" y="7488253"/>
            <a:ext cx="404114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40" dirty="0">
                <a:solidFill>
                  <a:srgbClr val="F5E7D8"/>
                </a:solidFill>
                <a:latin typeface="Arial Black"/>
                <a:cs typeface="Arial Black"/>
              </a:rPr>
              <a:t>Python</a:t>
            </a:r>
            <a:r>
              <a:rPr sz="2200" spc="-8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20" dirty="0">
                <a:solidFill>
                  <a:srgbClr val="F5E7D8"/>
                </a:solidFill>
                <a:latin typeface="Arial Black"/>
                <a:cs typeface="Arial Black"/>
              </a:rPr>
              <a:t>objects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(used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25" dirty="0">
                <a:solidFill>
                  <a:srgbClr val="F5E7D8"/>
                </a:solidFill>
                <a:latin typeface="Arial Black"/>
                <a:cs typeface="Arial Black"/>
              </a:rPr>
              <a:t>to </a:t>
            </a:r>
            <a:r>
              <a:rPr sz="2200" spc="-45" dirty="0">
                <a:solidFill>
                  <a:srgbClr val="F5E7D8"/>
                </a:solidFill>
                <a:latin typeface="Arial Black"/>
                <a:cs typeface="Arial Black"/>
              </a:rPr>
              <a:t>save/load</a:t>
            </a:r>
            <a:r>
              <a:rPr sz="2200" spc="-13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50" dirty="0">
                <a:solidFill>
                  <a:srgbClr val="F5E7D8"/>
                </a:solidFill>
                <a:latin typeface="Arial Black"/>
                <a:cs typeface="Arial Black"/>
              </a:rPr>
              <a:t>tokenizer</a:t>
            </a:r>
            <a:r>
              <a:rPr sz="2200" spc="-13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75" dirty="0">
                <a:solidFill>
                  <a:srgbClr val="F5E7D8"/>
                </a:solidFill>
                <a:latin typeface="Arial Black"/>
                <a:cs typeface="Arial Black"/>
              </a:rPr>
              <a:t>object).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12357" y="7277187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9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749512" y="4982323"/>
            <a:ext cx="389255" cy="389255"/>
          </a:xfrm>
          <a:custGeom>
            <a:avLst/>
            <a:gdLst/>
            <a:ahLst/>
            <a:cxnLst/>
            <a:rect l="l" t="t" r="r" b="b"/>
            <a:pathLst>
              <a:path w="389255" h="389254">
                <a:moveTo>
                  <a:pt x="194461" y="388922"/>
                </a:moveTo>
                <a:lnTo>
                  <a:pt x="149872" y="383786"/>
                </a:lnTo>
                <a:lnTo>
                  <a:pt x="108941" y="369156"/>
                </a:lnTo>
                <a:lnTo>
                  <a:pt x="72835" y="346201"/>
                </a:lnTo>
                <a:lnTo>
                  <a:pt x="42720" y="316086"/>
                </a:lnTo>
                <a:lnTo>
                  <a:pt x="19764" y="279979"/>
                </a:lnTo>
                <a:lnTo>
                  <a:pt x="5135" y="239049"/>
                </a:lnTo>
                <a:lnTo>
                  <a:pt x="0" y="194456"/>
                </a:lnTo>
                <a:lnTo>
                  <a:pt x="5135" y="149872"/>
                </a:lnTo>
                <a:lnTo>
                  <a:pt x="19764" y="108942"/>
                </a:lnTo>
                <a:lnTo>
                  <a:pt x="42720" y="72835"/>
                </a:lnTo>
                <a:lnTo>
                  <a:pt x="72835" y="42720"/>
                </a:lnTo>
                <a:lnTo>
                  <a:pt x="108941" y="19765"/>
                </a:lnTo>
                <a:lnTo>
                  <a:pt x="149872" y="5135"/>
                </a:lnTo>
                <a:lnTo>
                  <a:pt x="194461" y="0"/>
                </a:lnTo>
                <a:lnTo>
                  <a:pt x="239049" y="5135"/>
                </a:lnTo>
                <a:lnTo>
                  <a:pt x="279980" y="19765"/>
                </a:lnTo>
                <a:lnTo>
                  <a:pt x="316086" y="42720"/>
                </a:lnTo>
                <a:lnTo>
                  <a:pt x="346201" y="72835"/>
                </a:lnTo>
                <a:lnTo>
                  <a:pt x="369156" y="108942"/>
                </a:lnTo>
                <a:lnTo>
                  <a:pt x="383786" y="149872"/>
                </a:lnTo>
                <a:lnTo>
                  <a:pt x="388920" y="194460"/>
                </a:lnTo>
                <a:lnTo>
                  <a:pt x="383786" y="239049"/>
                </a:lnTo>
                <a:lnTo>
                  <a:pt x="369156" y="279979"/>
                </a:lnTo>
                <a:lnTo>
                  <a:pt x="346201" y="316086"/>
                </a:lnTo>
                <a:lnTo>
                  <a:pt x="316086" y="346201"/>
                </a:lnTo>
                <a:lnTo>
                  <a:pt x="279980" y="369156"/>
                </a:lnTo>
                <a:lnTo>
                  <a:pt x="239049" y="383786"/>
                </a:lnTo>
                <a:lnTo>
                  <a:pt x="194461" y="38892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286694" y="4943028"/>
            <a:ext cx="394779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u="heavy" spc="-25" dirty="0">
                <a:solidFill>
                  <a:srgbClr val="F5E7D8"/>
                </a:solidFill>
                <a:uFill>
                  <a:solidFill>
                    <a:srgbClr val="F5E7D8"/>
                  </a:solidFill>
                </a:uFill>
                <a:latin typeface="Arial Black"/>
                <a:cs typeface="Arial Black"/>
              </a:rPr>
              <a:t>Numpy:</a:t>
            </a:r>
            <a:r>
              <a:rPr sz="2200" spc="-11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F5E7D8"/>
                </a:solidFill>
                <a:latin typeface="Arial Black"/>
                <a:cs typeface="Arial Black"/>
              </a:rPr>
              <a:t>Handles</a:t>
            </a:r>
            <a:r>
              <a:rPr sz="2200" spc="-85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50" dirty="0">
                <a:solidFill>
                  <a:srgbClr val="F5E7D8"/>
                </a:solidFill>
                <a:latin typeface="Arial Black"/>
                <a:cs typeface="Arial Black"/>
              </a:rPr>
              <a:t>numerical </a:t>
            </a:r>
            <a:r>
              <a:rPr sz="2200" spc="-60" dirty="0">
                <a:solidFill>
                  <a:srgbClr val="F5E7D8"/>
                </a:solidFill>
                <a:latin typeface="Arial Black"/>
                <a:cs typeface="Arial Black"/>
              </a:rPr>
              <a:t>data</a:t>
            </a:r>
            <a:r>
              <a:rPr sz="2200" spc="-110" dirty="0">
                <a:solidFill>
                  <a:srgbClr val="F5E7D8"/>
                </a:solidFill>
                <a:latin typeface="Arial Black"/>
                <a:cs typeface="Arial Black"/>
              </a:rPr>
              <a:t> </a:t>
            </a:r>
            <a:r>
              <a:rPr sz="2200" spc="-10" dirty="0">
                <a:solidFill>
                  <a:srgbClr val="F5E7D8"/>
                </a:solidFill>
                <a:latin typeface="Arial Black"/>
                <a:cs typeface="Arial Black"/>
              </a:rPr>
              <a:t>efficiently.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51377" y="4989491"/>
            <a:ext cx="185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0" dirty="0">
                <a:solidFill>
                  <a:srgbClr val="F5E7D8"/>
                </a:solidFill>
                <a:latin typeface="Arial Black"/>
                <a:cs typeface="Arial Black"/>
              </a:rPr>
              <a:t>8</a:t>
            </a:r>
            <a:endParaRPr sz="2200">
              <a:latin typeface="Arial Black"/>
              <a:cs typeface="Arial Black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E39CEBF8-2B2F-C680-4139-48F1D64B7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"/>
    </mc:Choice>
    <mc:Fallback xmlns=""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43500"/>
            <a:ext cx="5959710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605260" cy="3096895"/>
            <a:chOff x="0" y="0"/>
            <a:chExt cx="11605260" cy="3096895"/>
          </a:xfrm>
        </p:grpSpPr>
        <p:sp>
          <p:nvSpPr>
            <p:cNvPr id="4" name="object 4"/>
            <p:cNvSpPr/>
            <p:nvPr/>
          </p:nvSpPr>
          <p:spPr>
            <a:xfrm>
              <a:off x="7984280" y="2271314"/>
              <a:ext cx="3602354" cy="683895"/>
            </a:xfrm>
            <a:custGeom>
              <a:avLst/>
              <a:gdLst/>
              <a:ahLst/>
              <a:cxnLst/>
              <a:rect l="l" t="t" r="r" b="b"/>
              <a:pathLst>
                <a:path w="3602354" h="683894">
                  <a:moveTo>
                    <a:pt x="0" y="0"/>
                  </a:moveTo>
                  <a:lnTo>
                    <a:pt x="3601769" y="0"/>
                  </a:lnTo>
                  <a:lnTo>
                    <a:pt x="3601769" y="683567"/>
                  </a:lnTo>
                  <a:lnTo>
                    <a:pt x="0" y="6835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875263" cy="309676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5996" y="0"/>
            <a:ext cx="4152003" cy="34756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48967" y="2406251"/>
            <a:ext cx="8613140" cy="7247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135"/>
              </a:spcBef>
            </a:pP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ModelCheckpoint:</a:t>
            </a:r>
            <a:endParaRPr sz="2250">
              <a:latin typeface="Lucida Sans Unicode"/>
              <a:cs typeface="Lucida Sans Unicode"/>
            </a:endParaRPr>
          </a:p>
          <a:p>
            <a:pPr marL="34925" marR="774700">
              <a:lnSpc>
                <a:spcPct val="131800"/>
              </a:lnSpc>
              <a:spcBef>
                <a:spcPts val="2440"/>
              </a:spcBef>
            </a:pPr>
            <a:r>
              <a:rPr sz="18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callback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is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storing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weights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after 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training.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save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best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weights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specifying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save_best_only=True.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monitor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1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loss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metric.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850">
              <a:latin typeface="Lucida Sans Unicode"/>
              <a:cs typeface="Lucida Sans Unicode"/>
            </a:endParaRPr>
          </a:p>
          <a:p>
            <a:pPr marL="473075">
              <a:lnSpc>
                <a:spcPct val="100000"/>
              </a:lnSpc>
            </a:pPr>
            <a:r>
              <a:rPr sz="22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ReduceLROnPlateau:</a:t>
            </a:r>
            <a:endParaRPr sz="2250">
              <a:latin typeface="Lucida Sans Unicode"/>
              <a:cs typeface="Lucida Sans Unicode"/>
            </a:endParaRPr>
          </a:p>
          <a:p>
            <a:pPr marL="34925" marR="5080">
              <a:lnSpc>
                <a:spcPct val="131800"/>
              </a:lnSpc>
              <a:spcBef>
                <a:spcPts val="2490"/>
              </a:spcBef>
            </a:pPr>
            <a:r>
              <a:rPr sz="18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callback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reducing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optimizer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after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specified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 of epochs. 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Here,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specified </a:t>
            </a:r>
            <a:r>
              <a:rPr sz="18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patience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3.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8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does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after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epochs,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then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18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reduced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accordingly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factor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0.2.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metric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monitoring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here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is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loss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well.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850">
              <a:latin typeface="Lucida Sans Unicode"/>
              <a:cs typeface="Lucida Sans Unicode"/>
            </a:endParaRPr>
          </a:p>
          <a:p>
            <a:pPr marL="429259">
              <a:lnSpc>
                <a:spcPct val="100000"/>
              </a:lnSpc>
            </a:pPr>
            <a:r>
              <a:rPr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Tensorboard</a:t>
            </a:r>
            <a:endParaRPr sz="2250">
              <a:latin typeface="Lucida Sans Unicode"/>
              <a:cs typeface="Lucida Sans Unicode"/>
            </a:endParaRPr>
          </a:p>
          <a:p>
            <a:pPr marL="12700" marR="394970">
              <a:lnSpc>
                <a:spcPct val="131800"/>
              </a:lnSpc>
              <a:spcBef>
                <a:spcPts val="2415"/>
              </a:spcBef>
            </a:pP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tensorboard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callback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for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plotting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graphs,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namely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plots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loss.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Here,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will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looking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loss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sz="1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prediction</a:t>
            </a:r>
            <a:endParaRPr sz="1850">
              <a:latin typeface="Lucida Sans Unicode"/>
              <a:cs typeface="Lucida Sans Unicode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7203D32-BEC0-3A27-F282-8323BE317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5"/>
    </mc:Choice>
    <mc:Fallback xmlns="">
      <p:transition spd="slow" advTm="52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7485" y="1636715"/>
            <a:ext cx="12592049" cy="7924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21265"/>
            <a:ext cx="14251315" cy="1770468"/>
          </a:xfrm>
          <a:prstGeom prst="rect">
            <a:avLst/>
          </a:prstGeom>
        </p:spPr>
        <p:txBody>
          <a:bodyPr vert="horz" wrap="square" lIns="0" tIns="534145" rIns="0" bIns="0" rtlCol="0">
            <a:spAutoFit/>
          </a:bodyPr>
          <a:lstStyle/>
          <a:p>
            <a:pPr marL="5839460">
              <a:lnSpc>
                <a:spcPct val="100000"/>
              </a:lnSpc>
              <a:spcBef>
                <a:spcPts val="100"/>
              </a:spcBef>
            </a:pPr>
            <a:r>
              <a:rPr lang="en-IN" sz="8000" dirty="0"/>
              <a:t>IMPLEMENTATION</a:t>
            </a:r>
            <a:endParaRPr sz="8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DD40CA-B7DA-8F92-4D99-8382D4D5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7"/>
    </mc:Choice>
    <mc:Fallback xmlns="">
      <p:transition spd="slow" advTm="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1053</Words>
  <Application>Microsoft Office PowerPoint</Application>
  <PresentationFormat>Custom</PresentationFormat>
  <Paragraphs>72</Paragraphs>
  <Slides>15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Arial MT</vt:lpstr>
      <vt:lpstr>Calibri</vt:lpstr>
      <vt:lpstr>Lucida Sans Unicode</vt:lpstr>
      <vt:lpstr>Tahoma</vt:lpstr>
      <vt:lpstr>Times New Roman</vt:lpstr>
      <vt:lpstr>Trebuchet MS</vt:lpstr>
      <vt:lpstr>Verdana</vt:lpstr>
      <vt:lpstr>Office Theme</vt:lpstr>
      <vt:lpstr>NEXT WORD PREDICTION MODEL </vt:lpstr>
      <vt:lpstr>PowerPoint Presentation</vt:lpstr>
      <vt:lpstr>PowerPoint Presentation</vt:lpstr>
      <vt:lpstr>PowerPoint Presentation</vt:lpstr>
      <vt:lpstr>PowerPoint Presentation</vt:lpstr>
      <vt:lpstr>METHODOLOGY</vt:lpstr>
      <vt:lpstr>TECHNOLOGIES AND LIBRARIES</vt:lpstr>
      <vt:lpstr>PowerPoint Presentation</vt:lpstr>
      <vt:lpstr>IMPLEMENTATION</vt:lpstr>
      <vt:lpstr>PowerPoint Presentation</vt:lpstr>
      <vt:lpstr>PowerPoint Presentation</vt:lpstr>
      <vt:lpstr>PowerPoint Presentation</vt:lpstr>
      <vt:lpstr>R   e   s   u   l   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PROJECT</dc:title>
  <dc:creator>OM TONGAR (RA2111003010679)</dc:creator>
  <cp:keywords>DAGBhh9GxhY,BAFgMVISpNE</cp:keywords>
  <cp:lastModifiedBy>SHRIYA . (RA2111026010345)</cp:lastModifiedBy>
  <cp:revision>1</cp:revision>
  <dcterms:created xsi:type="dcterms:W3CDTF">2024-05-03T17:31:03Z</dcterms:created>
  <dcterms:modified xsi:type="dcterms:W3CDTF">2024-05-03T18:21:43Z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2024-05-03T00:00:00Z</vt:filetime>
  </property>
  <property fmtid="{D5CDD505-2E9C-101B-9397-08002B2CF9AE}" pid="5" name="Producer">
    <vt:lpwstr>Canva</vt:lpwstr>
  </property>
</Properties>
</file>